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44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48F55D-FCD5-4054-9CE1-15D52A660866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C2D7AB-B654-4FE7-932B-6DB8947AB8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698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304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29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8750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22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384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351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43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8476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69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35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01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3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45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357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251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435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33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613EF25-0CC8-40DB-985F-4E3FFA29440B}" type="datetimeFigureOut">
              <a:rPr lang="en-US" smtClean="0"/>
              <a:pPr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9D357-0209-4868-A4CA-D29445903B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145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95600"/>
            <a:ext cx="7772400" cy="1470025"/>
          </a:xfrm>
        </p:spPr>
        <p:txBody>
          <a:bodyPr/>
          <a:lstStyle/>
          <a:p>
            <a:r>
              <a:rPr lang="en-US" dirty="0" smtClean="0"/>
              <a:t>MODEL PROSES REKAYASA PERANGKAT LUNAK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990600"/>
          </a:xfrm>
        </p:spPr>
        <p:txBody>
          <a:bodyPr/>
          <a:lstStyle/>
          <a:p>
            <a:r>
              <a:rPr lang="en-US" dirty="0" err="1" smtClean="0"/>
              <a:t>Moch</a:t>
            </a:r>
            <a:r>
              <a:rPr lang="en-US" dirty="0" smtClean="0"/>
              <a:t>. </a:t>
            </a:r>
            <a:r>
              <a:rPr lang="en-US" dirty="0" err="1" smtClean="0"/>
              <a:t>Arief</a:t>
            </a:r>
            <a:r>
              <a:rPr lang="en-US" dirty="0" smtClean="0"/>
              <a:t> S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886200"/>
            <a:ext cx="2096058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Prototyping model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Prototyping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err="1" smtClean="0"/>
              <a:t>lunak</a:t>
            </a:r>
            <a:r>
              <a:rPr lang="en-US" dirty="0" smtClean="0"/>
              <a:t> yang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mendemonstrasikan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komponen-komponen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lingkungannya</a:t>
            </a:r>
            <a:r>
              <a:rPr lang="en-US" dirty="0" smtClean="0"/>
              <a:t> </a:t>
            </a:r>
            <a:r>
              <a:rPr lang="en-US" dirty="0" err="1" smtClean="0"/>
              <a:t>sebelum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konstruksi</a:t>
            </a:r>
            <a:r>
              <a:rPr lang="en-US" dirty="0" smtClean="0"/>
              <a:t> </a:t>
            </a:r>
            <a:r>
              <a:rPr lang="en-US" dirty="0" err="1" smtClean="0"/>
              <a:t>aktual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(Howard, 1997).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Tahapan-tahapan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ringkas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dentifikasi</a:t>
            </a:r>
            <a:r>
              <a:rPr lang="en-US" dirty="0" smtClean="0"/>
              <a:t> </a:t>
            </a:r>
            <a:r>
              <a:rPr lang="en-US" dirty="0" err="1" smtClean="0"/>
              <a:t>kandidat</a:t>
            </a:r>
            <a:r>
              <a:rPr lang="en-US" dirty="0" smtClean="0"/>
              <a:t> prototyping.  </a:t>
            </a:r>
            <a:r>
              <a:rPr lang="en-US" dirty="0" err="1" smtClean="0"/>
              <a:t>Kandidat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kasus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meliputi</a:t>
            </a:r>
            <a:r>
              <a:rPr lang="en-US" dirty="0" smtClean="0"/>
              <a:t>  user interface (menu, dialog, input </a:t>
            </a:r>
            <a:r>
              <a:rPr lang="en-US" dirty="0" err="1" smtClean="0"/>
              <a:t>dan</a:t>
            </a:r>
            <a:r>
              <a:rPr lang="en-US" dirty="0" smtClean="0"/>
              <a:t> output), file-file </a:t>
            </a:r>
            <a:r>
              <a:rPr lang="en-US" dirty="0" err="1" smtClean="0"/>
              <a:t>transaksi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fungsi-fungsi</a:t>
            </a:r>
            <a:r>
              <a:rPr lang="en-US" dirty="0" smtClean="0"/>
              <a:t> </a:t>
            </a:r>
            <a:r>
              <a:rPr lang="en-US" dirty="0" err="1" smtClean="0"/>
              <a:t>pemrosesan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Rancang</a:t>
            </a:r>
            <a:r>
              <a:rPr lang="en-US" dirty="0" smtClean="0"/>
              <a:t> </a:t>
            </a:r>
            <a:r>
              <a:rPr lang="en-US" dirty="0" err="1" smtClean="0"/>
              <a:t>bangun</a:t>
            </a:r>
            <a:r>
              <a:rPr lang="en-US" dirty="0" smtClean="0"/>
              <a:t> prototype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bantuan</a:t>
            </a:r>
            <a:r>
              <a:rPr lang="en-US" dirty="0" smtClean="0"/>
              <a:t> software </a:t>
            </a:r>
            <a:r>
              <a:rPr lang="en-US" dirty="0" err="1" smtClean="0"/>
              <a:t>seperti</a:t>
            </a:r>
            <a:r>
              <a:rPr lang="en-US" dirty="0" smtClean="0"/>
              <a:t>  word processor, spreadsheet, database, </a:t>
            </a:r>
            <a:r>
              <a:rPr lang="en-US" dirty="0" err="1" smtClean="0"/>
              <a:t>pengolah</a:t>
            </a:r>
            <a:r>
              <a:rPr lang="en-US" dirty="0" smtClean="0"/>
              <a:t> </a:t>
            </a:r>
            <a:r>
              <a:rPr lang="en-US" dirty="0" err="1" smtClean="0"/>
              <a:t>grafik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software CASE (Computer-Aided System Engineering). </a:t>
            </a:r>
          </a:p>
          <a:p>
            <a:r>
              <a:rPr lang="en-US" dirty="0" err="1" smtClean="0"/>
              <a:t>Uji</a:t>
            </a:r>
            <a:r>
              <a:rPr lang="en-US" dirty="0" smtClean="0"/>
              <a:t> prototype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memastikan</a:t>
            </a:r>
            <a:r>
              <a:rPr lang="en-US" dirty="0" smtClean="0"/>
              <a:t> prototype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dijalankan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demonstrasi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Tahapan-tahapan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ringkas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Siapkan</a:t>
            </a:r>
            <a:r>
              <a:rPr lang="en-US" dirty="0" smtClean="0"/>
              <a:t> prototype USD (User’s System Diagram)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mengidentifikasi</a:t>
            </a:r>
            <a:r>
              <a:rPr lang="en-US" dirty="0" smtClean="0"/>
              <a:t> </a:t>
            </a:r>
            <a:r>
              <a:rPr lang="en-US" dirty="0" err="1" smtClean="0"/>
              <a:t>bagian-bagian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yang </a:t>
            </a:r>
            <a:r>
              <a:rPr lang="en-US" dirty="0" err="1" smtClean="0"/>
              <a:t>di-rototype-kan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pengguna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engevaluasi</a:t>
            </a:r>
            <a:r>
              <a:rPr lang="en-US" dirty="0" smtClean="0"/>
              <a:t>  prototype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Transformasikan</a:t>
            </a:r>
            <a:r>
              <a:rPr lang="en-US" dirty="0" smtClean="0"/>
              <a:t> prototype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yang </a:t>
            </a:r>
            <a:r>
              <a:rPr lang="en-US" dirty="0" err="1" smtClean="0"/>
              <a:t>beroperasi</a:t>
            </a:r>
            <a:r>
              <a:rPr lang="en-US" dirty="0" smtClean="0"/>
              <a:t> </a:t>
            </a:r>
            <a:r>
              <a:rPr lang="en-US" dirty="0" err="1" smtClean="0"/>
              <a:t>penuh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penghilangan</a:t>
            </a:r>
            <a:r>
              <a:rPr lang="en-US" dirty="0" smtClean="0"/>
              <a:t> </a:t>
            </a:r>
            <a:r>
              <a:rPr lang="en-US" dirty="0" err="1" smtClean="0"/>
              <a:t>kode-kode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r>
              <a:rPr lang="en-US" dirty="0" smtClean="0"/>
              <a:t>, </a:t>
            </a:r>
            <a:r>
              <a:rPr lang="en-US" dirty="0" err="1" smtClean="0"/>
              <a:t>penambahan</a:t>
            </a:r>
            <a:r>
              <a:rPr lang="en-US" dirty="0" smtClean="0"/>
              <a:t> program-program yang  </a:t>
            </a:r>
            <a:r>
              <a:rPr lang="en-US" dirty="0" err="1" smtClean="0"/>
              <a:t>memang</a:t>
            </a:r>
            <a:r>
              <a:rPr lang="en-US" dirty="0" smtClean="0"/>
              <a:t>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pengujian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berulang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059253" y="2179090"/>
            <a:ext cx="4247619" cy="3942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TAHAPAN REKAYASA PERANGKAT LUNAK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disebutkan</a:t>
            </a:r>
            <a:r>
              <a:rPr lang="en-US" dirty="0" smtClean="0"/>
              <a:t>, </a:t>
            </a:r>
            <a:r>
              <a:rPr lang="en-US" dirty="0" err="1" smtClean="0"/>
              <a:t>meskipun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berbeda-beda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model-model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 </a:t>
            </a:r>
            <a:r>
              <a:rPr lang="en-US" dirty="0" err="1" smtClean="0"/>
              <a:t>kesamaan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analysis – design – coding(construction) – testing – maintenance.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Analisis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7625" indent="-47625" algn="just">
              <a:buNone/>
            </a:pP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</a:t>
            </a:r>
            <a:r>
              <a:rPr lang="en-US" dirty="0" err="1" smtClean="0"/>
              <a:t>pemecahan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komponen-komponennya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mempelajari</a:t>
            </a:r>
            <a:r>
              <a:rPr lang="en-US" dirty="0" smtClean="0"/>
              <a:t> </a:t>
            </a:r>
            <a:r>
              <a:rPr lang="en-US" dirty="0" err="1" smtClean="0"/>
              <a:t>seberapa</a:t>
            </a:r>
            <a:r>
              <a:rPr lang="en-US" dirty="0" smtClean="0"/>
              <a:t> </a:t>
            </a:r>
            <a:r>
              <a:rPr lang="en-US" dirty="0" err="1" smtClean="0"/>
              <a:t>bagus</a:t>
            </a:r>
            <a:r>
              <a:rPr lang="en-US" dirty="0" smtClean="0"/>
              <a:t> </a:t>
            </a:r>
            <a:r>
              <a:rPr lang="en-US" dirty="0" err="1" smtClean="0"/>
              <a:t>komponen-komponen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bekerja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berinteraksi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meraih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Langkah-langkah Analisis Sistem</a:t>
            </a:r>
          </a:p>
        </p:txBody>
      </p:sp>
      <p:sp>
        <p:nvSpPr>
          <p:cNvPr id="43" name="Rectangle 3"/>
          <p:cNvSpPr>
            <a:spLocks noChangeArrowheads="1"/>
          </p:cNvSpPr>
          <p:nvPr/>
        </p:nvSpPr>
        <p:spPr bwMode="auto">
          <a:xfrm>
            <a:off x="4419600" y="2590800"/>
            <a:ext cx="4419600" cy="609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44" name="Text Box 4"/>
          <p:cNvSpPr txBox="1">
            <a:spLocks noChangeArrowheads="1"/>
          </p:cNvSpPr>
          <p:nvPr/>
        </p:nvSpPr>
        <p:spPr bwMode="auto">
          <a:xfrm>
            <a:off x="4419600" y="2590800"/>
            <a:ext cx="4419600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/>
              <a:t>Kenali masalah</a:t>
            </a:r>
          </a:p>
        </p:txBody>
      </p:sp>
      <p:sp>
        <p:nvSpPr>
          <p:cNvPr id="45" name="Rectangle 5"/>
          <p:cNvSpPr>
            <a:spLocks noChangeArrowheads="1"/>
          </p:cNvSpPr>
          <p:nvPr/>
        </p:nvSpPr>
        <p:spPr bwMode="auto">
          <a:xfrm>
            <a:off x="4343400" y="3810000"/>
            <a:ext cx="4495800" cy="609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46" name="Text Box 6"/>
          <p:cNvSpPr txBox="1">
            <a:spLocks noChangeArrowheads="1"/>
          </p:cNvSpPr>
          <p:nvPr/>
        </p:nvSpPr>
        <p:spPr bwMode="auto">
          <a:xfrm>
            <a:off x="4419600" y="3810000"/>
            <a:ext cx="4419600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/>
              <a:t>Lihat Penyebab</a:t>
            </a:r>
          </a:p>
        </p:txBody>
      </p:sp>
      <p:sp>
        <p:nvSpPr>
          <p:cNvPr id="47" name="Rectangle 7"/>
          <p:cNvSpPr>
            <a:spLocks noChangeArrowheads="1"/>
          </p:cNvSpPr>
          <p:nvPr/>
        </p:nvSpPr>
        <p:spPr bwMode="auto">
          <a:xfrm>
            <a:off x="4343400" y="5029200"/>
            <a:ext cx="4495800" cy="6858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48" name="Text Box 8"/>
          <p:cNvSpPr txBox="1">
            <a:spLocks noChangeArrowheads="1"/>
          </p:cNvSpPr>
          <p:nvPr/>
        </p:nvSpPr>
        <p:spPr bwMode="auto">
          <a:xfrm>
            <a:off x="4343400" y="5105401"/>
            <a:ext cx="4495800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Pelajari sistem yang ada</a:t>
            </a:r>
          </a:p>
        </p:txBody>
      </p:sp>
      <p:sp>
        <p:nvSpPr>
          <p:cNvPr id="49" name="AutoShape 9"/>
          <p:cNvSpPr>
            <a:spLocks noChangeArrowheads="1"/>
          </p:cNvSpPr>
          <p:nvPr/>
        </p:nvSpPr>
        <p:spPr bwMode="auto">
          <a:xfrm>
            <a:off x="5943600" y="3200400"/>
            <a:ext cx="8382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3200"/>
          </a:p>
        </p:txBody>
      </p:sp>
      <p:sp>
        <p:nvSpPr>
          <p:cNvPr id="50" name="AutoShape 10"/>
          <p:cNvSpPr>
            <a:spLocks noChangeArrowheads="1"/>
          </p:cNvSpPr>
          <p:nvPr/>
        </p:nvSpPr>
        <p:spPr bwMode="auto">
          <a:xfrm>
            <a:off x="5943600" y="4419600"/>
            <a:ext cx="8382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3200"/>
          </a:p>
        </p:txBody>
      </p:sp>
      <p:sp>
        <p:nvSpPr>
          <p:cNvPr id="51" name="Rectangle 11"/>
          <p:cNvSpPr>
            <a:spLocks noChangeArrowheads="1"/>
          </p:cNvSpPr>
          <p:nvPr/>
        </p:nvSpPr>
        <p:spPr bwMode="auto">
          <a:xfrm>
            <a:off x="381000" y="2590800"/>
            <a:ext cx="3276600" cy="609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52" name="Text Box 12"/>
          <p:cNvSpPr txBox="1">
            <a:spLocks noChangeArrowheads="1"/>
          </p:cNvSpPr>
          <p:nvPr/>
        </p:nvSpPr>
        <p:spPr bwMode="auto">
          <a:xfrm>
            <a:off x="457200" y="2590801"/>
            <a:ext cx="3124200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/>
              <a:t>Lihat</a:t>
            </a:r>
            <a:r>
              <a:rPr lang="en-US" sz="3200" b="1" dirty="0"/>
              <a:t> </a:t>
            </a:r>
            <a:r>
              <a:rPr lang="en-US" sz="3200" b="1" dirty="0" err="1"/>
              <a:t>Gejala</a:t>
            </a:r>
            <a:endParaRPr lang="en-US" sz="3200" b="1" dirty="0"/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381000" y="3810000"/>
            <a:ext cx="3429000" cy="609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54" name="Text Box 14"/>
          <p:cNvSpPr txBox="1">
            <a:spLocks noChangeArrowheads="1"/>
          </p:cNvSpPr>
          <p:nvPr/>
        </p:nvSpPr>
        <p:spPr bwMode="auto">
          <a:xfrm>
            <a:off x="381000" y="3886200"/>
            <a:ext cx="3429000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Identifikasi Penyebab</a:t>
            </a:r>
          </a:p>
        </p:txBody>
      </p:sp>
      <p:sp>
        <p:nvSpPr>
          <p:cNvPr id="55" name="Rectangle 15"/>
          <p:cNvSpPr>
            <a:spLocks noChangeArrowheads="1"/>
          </p:cNvSpPr>
          <p:nvPr/>
        </p:nvSpPr>
        <p:spPr bwMode="auto">
          <a:xfrm>
            <a:off x="304800" y="5029200"/>
            <a:ext cx="3505200" cy="6096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3200"/>
          </a:p>
        </p:txBody>
      </p:sp>
      <p:sp>
        <p:nvSpPr>
          <p:cNvPr id="56" name="Text Box 16"/>
          <p:cNvSpPr txBox="1">
            <a:spLocks noChangeArrowheads="1"/>
          </p:cNvSpPr>
          <p:nvPr/>
        </p:nvSpPr>
        <p:spPr bwMode="auto">
          <a:xfrm>
            <a:off x="304800" y="5029200"/>
            <a:ext cx="3505200" cy="584775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err="1"/>
              <a:t>Lakukan</a:t>
            </a:r>
            <a:r>
              <a:rPr lang="en-US" sz="3200" b="1" dirty="0"/>
              <a:t> test</a:t>
            </a:r>
          </a:p>
        </p:txBody>
      </p:sp>
      <p:sp>
        <p:nvSpPr>
          <p:cNvPr id="57" name="AutoShape 17"/>
          <p:cNvSpPr>
            <a:spLocks noChangeArrowheads="1"/>
          </p:cNvSpPr>
          <p:nvPr/>
        </p:nvSpPr>
        <p:spPr bwMode="auto">
          <a:xfrm>
            <a:off x="1905000" y="3200400"/>
            <a:ext cx="8382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3200"/>
          </a:p>
        </p:txBody>
      </p:sp>
      <p:sp>
        <p:nvSpPr>
          <p:cNvPr id="58" name="AutoShape 18"/>
          <p:cNvSpPr>
            <a:spLocks noChangeArrowheads="1"/>
          </p:cNvSpPr>
          <p:nvPr/>
        </p:nvSpPr>
        <p:spPr bwMode="auto">
          <a:xfrm>
            <a:off x="1905000" y="4419600"/>
            <a:ext cx="838200" cy="6096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3200"/>
          </a:p>
        </p:txBody>
      </p:sp>
      <p:sp>
        <p:nvSpPr>
          <p:cNvPr id="59" name="Text Box 19"/>
          <p:cNvSpPr txBox="1">
            <a:spLocks noChangeArrowheads="1"/>
          </p:cNvSpPr>
          <p:nvPr/>
        </p:nvSpPr>
        <p:spPr bwMode="auto">
          <a:xfrm>
            <a:off x="381000" y="1295400"/>
            <a:ext cx="3276600" cy="707886"/>
          </a:xfrm>
          <a:prstGeom prst="rect">
            <a:avLst/>
          </a:prstGeom>
          <a:solidFill>
            <a:schemeClr val="bg1"/>
          </a:solidFill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/>
              <a:t>KEDOKTERAN</a:t>
            </a:r>
          </a:p>
        </p:txBody>
      </p:sp>
      <p:sp>
        <p:nvSpPr>
          <p:cNvPr id="60" name="Text Box 20"/>
          <p:cNvSpPr txBox="1">
            <a:spLocks noChangeArrowheads="1"/>
          </p:cNvSpPr>
          <p:nvPr/>
        </p:nvSpPr>
        <p:spPr bwMode="auto">
          <a:xfrm>
            <a:off x="4419600" y="1295400"/>
            <a:ext cx="4419600" cy="707886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/>
              <a:t>SISTEM INFORMASI</a:t>
            </a:r>
          </a:p>
        </p:txBody>
      </p:sp>
      <p:sp>
        <p:nvSpPr>
          <p:cNvPr id="61" name="AutoShape 21"/>
          <p:cNvSpPr>
            <a:spLocks noChangeArrowheads="1"/>
          </p:cNvSpPr>
          <p:nvPr/>
        </p:nvSpPr>
        <p:spPr bwMode="auto">
          <a:xfrm>
            <a:off x="2133600" y="2057400"/>
            <a:ext cx="381000" cy="457200"/>
          </a:xfrm>
          <a:prstGeom prst="upDownArrow">
            <a:avLst>
              <a:gd name="adj1" fmla="val 50000"/>
              <a:gd name="adj2" fmla="val 24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3200"/>
          </a:p>
        </p:txBody>
      </p:sp>
      <p:sp>
        <p:nvSpPr>
          <p:cNvPr id="62" name="AutoShape 22"/>
          <p:cNvSpPr>
            <a:spLocks noChangeArrowheads="1"/>
          </p:cNvSpPr>
          <p:nvPr/>
        </p:nvSpPr>
        <p:spPr bwMode="auto">
          <a:xfrm>
            <a:off x="6172200" y="2057400"/>
            <a:ext cx="381000" cy="457200"/>
          </a:xfrm>
          <a:prstGeom prst="upDownArrow">
            <a:avLst>
              <a:gd name="adj1" fmla="val 50000"/>
              <a:gd name="adj2" fmla="val 24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accent1">
                <a:lumMod val="20000"/>
                <a:lumOff val="80000"/>
              </a:schemeClr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/>
              <a:t>Tahapan &amp; Aktivitas dalam Analisis</a:t>
            </a:r>
          </a:p>
        </p:txBody>
      </p:sp>
      <p:graphicFrame>
        <p:nvGraphicFramePr>
          <p:cNvPr id="1026" name="Object 10"/>
          <p:cNvGraphicFramePr>
            <a:graphicFrameLocks noGrp="1" noChangeAspect="1"/>
          </p:cNvGraphicFramePr>
          <p:nvPr>
            <p:ph sz="half" idx="1"/>
          </p:nvPr>
        </p:nvGraphicFramePr>
        <p:xfrm>
          <a:off x="1905000" y="990600"/>
          <a:ext cx="5176838" cy="556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Visio" r:id="rId3" imgW="4849812" imgH="5211445" progId="Visio.Drawing.11">
                  <p:embed/>
                </p:oleObj>
              </mc:Choice>
              <mc:Fallback>
                <p:oleObj name="Visio" r:id="rId3" imgW="4849812" imgH="5211445" progId="Visio.Drawing.11">
                  <p:embed/>
                  <p:pic>
                    <p:nvPicPr>
                      <p:cNvPr id="0" name="Object 1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990600"/>
                        <a:ext cx="5176838" cy="5562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P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buNone/>
            </a:pP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, </a:t>
            </a:r>
            <a:r>
              <a:rPr lang="en-US" dirty="0" err="1" smtClean="0"/>
              <a:t>banyak</a:t>
            </a:r>
            <a:r>
              <a:rPr lang="en-US" dirty="0" smtClean="0"/>
              <a:t> model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.  Model-model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model </a:t>
            </a:r>
            <a:r>
              <a:rPr lang="en-US" dirty="0" err="1" smtClean="0"/>
              <a:t>proses</a:t>
            </a:r>
            <a:r>
              <a:rPr lang="en-US" dirty="0" smtClean="0"/>
              <a:t> 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 </a:t>
            </a:r>
            <a:r>
              <a:rPr lang="en-US" dirty="0" err="1" smtClean="0"/>
              <a:t>disebut</a:t>
            </a:r>
            <a:r>
              <a:rPr lang="en-US" dirty="0" smtClean="0"/>
              <a:t> System Development Life Cycle (SDLC)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SDLC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752600"/>
            <a:ext cx="9192128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477962"/>
          </a:xfrm>
        </p:spPr>
        <p:txBody>
          <a:bodyPr>
            <a:noAutofit/>
          </a:bodyPr>
          <a:lstStyle/>
          <a:p>
            <a:pPr algn="l"/>
            <a:r>
              <a:rPr lang="en-US" sz="2800" dirty="0" err="1" smtClean="0"/>
              <a:t>Setiap</a:t>
            </a:r>
            <a:r>
              <a:rPr lang="en-US" sz="2800" dirty="0" smtClean="0"/>
              <a:t> model yang </a:t>
            </a:r>
            <a:r>
              <a:rPr lang="en-US" sz="2800" dirty="0" err="1" smtClean="0"/>
              <a:t>dikembangkan</a:t>
            </a:r>
            <a:r>
              <a:rPr lang="en-US" sz="2800" dirty="0" smtClean="0"/>
              <a:t>  </a:t>
            </a:r>
            <a:r>
              <a:rPr lang="en-US" sz="2800" dirty="0" err="1" smtClean="0"/>
              <a:t>mempunyai</a:t>
            </a:r>
            <a:r>
              <a:rPr lang="en-US" sz="2800" dirty="0" smtClean="0"/>
              <a:t> </a:t>
            </a:r>
            <a:r>
              <a:rPr lang="en-US" sz="2800" dirty="0" err="1" smtClean="0"/>
              <a:t>karakteristik</a:t>
            </a:r>
            <a:r>
              <a:rPr lang="en-US" sz="2800" dirty="0" smtClean="0"/>
              <a:t> </a:t>
            </a:r>
            <a:r>
              <a:rPr lang="en-US" sz="2800" dirty="0" err="1" smtClean="0"/>
              <a:t>sendiri-sendiri</a:t>
            </a:r>
            <a:r>
              <a:rPr lang="en-US" sz="2800" dirty="0" smtClean="0"/>
              <a:t>.  </a:t>
            </a:r>
            <a:r>
              <a:rPr lang="en-US" sz="2800" dirty="0" err="1" smtClean="0"/>
              <a:t>Namun</a:t>
            </a:r>
            <a:r>
              <a:rPr lang="en-US" sz="2800" dirty="0" smtClean="0"/>
              <a:t> </a:t>
            </a:r>
            <a:r>
              <a:rPr lang="en-US" sz="2800" dirty="0" err="1" smtClean="0"/>
              <a:t>secara</a:t>
            </a:r>
            <a:r>
              <a:rPr lang="en-US" sz="2800" dirty="0" smtClean="0"/>
              <a:t> </a:t>
            </a:r>
            <a:r>
              <a:rPr lang="en-US" sz="2800" dirty="0" err="1" smtClean="0"/>
              <a:t>umum</a:t>
            </a:r>
            <a:r>
              <a:rPr lang="en-US" sz="2800" dirty="0" smtClean="0"/>
              <a:t> </a:t>
            </a:r>
            <a:r>
              <a:rPr lang="en-US" sz="2800" dirty="0" err="1" smtClean="0"/>
              <a:t>ada</a:t>
            </a:r>
            <a:r>
              <a:rPr lang="en-US" sz="2800" dirty="0" smtClean="0"/>
              <a:t> </a:t>
            </a:r>
            <a:r>
              <a:rPr lang="en-US" sz="2800" dirty="0" err="1" smtClean="0"/>
              <a:t>persamaan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model-model </a:t>
            </a:r>
            <a:r>
              <a:rPr lang="en-US" sz="2800" dirty="0" err="1" smtClean="0"/>
              <a:t>ini</a:t>
            </a:r>
            <a:r>
              <a:rPr lang="en-US" sz="2800" dirty="0" smtClean="0"/>
              <a:t>, </a:t>
            </a:r>
            <a:r>
              <a:rPr lang="en-US" sz="2800" dirty="0" err="1" smtClean="0"/>
              <a:t>yaitu</a:t>
            </a:r>
            <a:r>
              <a:rPr lang="en-US" sz="2800" dirty="0" smtClean="0"/>
              <a:t>: </a:t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 smtClean="0"/>
              <a:t>Kebutuhan</a:t>
            </a:r>
            <a:r>
              <a:rPr lang="en-US" b="1" dirty="0" smtClean="0"/>
              <a:t> </a:t>
            </a:r>
            <a:r>
              <a:rPr lang="en-US" b="1" dirty="0" err="1" smtClean="0"/>
              <a:t>terhadap</a:t>
            </a:r>
            <a:r>
              <a:rPr lang="en-US" b="1" dirty="0" smtClean="0"/>
              <a:t> </a:t>
            </a:r>
            <a:r>
              <a:rPr lang="en-US" b="1" dirty="0" err="1" smtClean="0"/>
              <a:t>definisi</a:t>
            </a:r>
            <a:r>
              <a:rPr lang="en-US" b="1" dirty="0" smtClean="0"/>
              <a:t> </a:t>
            </a:r>
            <a:r>
              <a:rPr lang="en-US" b="1" dirty="0" err="1" smtClean="0"/>
              <a:t>masalah</a:t>
            </a:r>
            <a:r>
              <a:rPr lang="en-US" b="1" dirty="0" smtClean="0"/>
              <a:t> yang </a:t>
            </a:r>
            <a:r>
              <a:rPr lang="en-US" b="1" dirty="0" err="1" smtClean="0"/>
              <a:t>jelas</a:t>
            </a:r>
            <a:endParaRPr lang="en-US" b="1" dirty="0" smtClean="0"/>
          </a:p>
          <a:p>
            <a:pPr algn="just"/>
            <a:r>
              <a:rPr lang="en-US" b="1" dirty="0" err="1" smtClean="0"/>
              <a:t>Tahapan-tahapan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yang </a:t>
            </a:r>
            <a:r>
              <a:rPr lang="en-US" b="1" dirty="0" err="1" smtClean="0"/>
              <a:t>teratur</a:t>
            </a:r>
            <a:r>
              <a:rPr lang="en-US" dirty="0" smtClean="0"/>
              <a:t>.  (</a:t>
            </a:r>
            <a:r>
              <a:rPr lang="en-US" sz="2000" i="1" dirty="0" err="1" smtClean="0"/>
              <a:t>Meskipun</a:t>
            </a:r>
            <a:r>
              <a:rPr lang="en-US" sz="2000" i="1" dirty="0" smtClean="0"/>
              <a:t> model-model </a:t>
            </a:r>
            <a:r>
              <a:rPr lang="en-US" sz="2000" i="1" dirty="0" err="1" smtClean="0"/>
              <a:t>pengembangan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perangkat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lunak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memiliki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pola</a:t>
            </a:r>
            <a:r>
              <a:rPr lang="en-US" sz="2000" i="1" dirty="0" smtClean="0"/>
              <a:t> yang </a:t>
            </a:r>
            <a:r>
              <a:rPr lang="en-US" sz="2000" i="1" dirty="0" err="1" smtClean="0"/>
              <a:t>berbeda-beda</a:t>
            </a:r>
            <a:r>
              <a:rPr lang="en-US" sz="2000" i="1" dirty="0" smtClean="0"/>
              <a:t>, </a:t>
            </a:r>
            <a:r>
              <a:rPr lang="en-US" sz="2000" i="1" dirty="0" err="1" smtClean="0"/>
              <a:t>biasanya</a:t>
            </a:r>
            <a:r>
              <a:rPr lang="en-US" sz="2000" i="1" dirty="0" smtClean="0"/>
              <a:t> model-model </a:t>
            </a:r>
            <a:r>
              <a:rPr lang="en-US" sz="2000" i="1" dirty="0" err="1" smtClean="0"/>
              <a:t>tersebut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mengikuti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pola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umum</a:t>
            </a:r>
            <a:r>
              <a:rPr lang="en-US" sz="2000" i="1" dirty="0" smtClean="0"/>
              <a:t>  analysis – design – coding – testing – maintenance</a:t>
            </a:r>
            <a:r>
              <a:rPr lang="en-US" dirty="0" smtClean="0"/>
              <a:t>)</a:t>
            </a:r>
          </a:p>
          <a:p>
            <a:pPr algn="just"/>
            <a:r>
              <a:rPr lang="en-US" b="1" dirty="0" smtClean="0"/>
              <a:t>Stakeholder </a:t>
            </a:r>
            <a:r>
              <a:rPr lang="en-US" b="1" dirty="0" err="1" smtClean="0"/>
              <a:t>berperan</a:t>
            </a:r>
            <a:r>
              <a:rPr lang="en-US" b="1" dirty="0" smtClean="0"/>
              <a:t> </a:t>
            </a:r>
            <a:r>
              <a:rPr lang="en-US" b="1" dirty="0" err="1" smtClean="0"/>
              <a:t>sangat</a:t>
            </a:r>
            <a:r>
              <a:rPr lang="en-US" b="1" dirty="0" smtClean="0"/>
              <a:t> </a:t>
            </a:r>
            <a:r>
              <a:rPr lang="en-US" b="1" dirty="0" err="1" smtClean="0"/>
              <a:t>penting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keseluruhan</a:t>
            </a:r>
            <a:r>
              <a:rPr lang="en-US" b="1" dirty="0" smtClean="0"/>
              <a:t> </a:t>
            </a:r>
            <a:r>
              <a:rPr lang="en-US" b="1" dirty="0" err="1" smtClean="0"/>
              <a:t>tahapan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endParaRPr lang="en-US" b="1" dirty="0" smtClean="0"/>
          </a:p>
          <a:p>
            <a:pPr algn="just"/>
            <a:r>
              <a:rPr lang="sv-SE" b="1" dirty="0" smtClean="0"/>
              <a:t>Dokumentasi merupakan bagian penting dari pengembangan perangkat lunak</a:t>
            </a:r>
          </a:p>
          <a:p>
            <a:pPr algn="just"/>
            <a:r>
              <a:rPr lang="en-US" b="1" dirty="0" err="1" smtClean="0"/>
              <a:t>Keluaran</a:t>
            </a:r>
            <a:r>
              <a:rPr lang="en-US" b="1" dirty="0" smtClean="0"/>
              <a:t> </a:t>
            </a:r>
            <a:r>
              <a:rPr lang="en-US" b="1" dirty="0" err="1" smtClean="0"/>
              <a:t>dari</a:t>
            </a:r>
            <a:r>
              <a:rPr lang="en-US" b="1" dirty="0" smtClean="0"/>
              <a:t> </a:t>
            </a:r>
            <a:r>
              <a:rPr lang="en-US" b="1" dirty="0" err="1" smtClean="0"/>
              <a:t>proses</a:t>
            </a:r>
            <a:r>
              <a:rPr lang="en-US" b="1" dirty="0" smtClean="0"/>
              <a:t> </a:t>
            </a:r>
            <a:r>
              <a:rPr lang="en-US" b="1" dirty="0" err="1" smtClean="0"/>
              <a:t>pengembangan</a:t>
            </a:r>
            <a:r>
              <a:rPr lang="en-US" b="1" dirty="0" smtClean="0"/>
              <a:t> </a:t>
            </a:r>
            <a:r>
              <a:rPr lang="en-US" b="1" dirty="0" err="1" smtClean="0"/>
              <a:t>perangkat</a:t>
            </a:r>
            <a:r>
              <a:rPr lang="en-US" b="1" dirty="0" smtClean="0"/>
              <a:t> </a:t>
            </a:r>
            <a:r>
              <a:rPr lang="en-US" b="1" dirty="0" err="1" smtClean="0"/>
              <a:t>lunak</a:t>
            </a:r>
            <a:r>
              <a:rPr lang="en-US" b="1" dirty="0" smtClean="0"/>
              <a:t> </a:t>
            </a:r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bernilai</a:t>
            </a:r>
            <a:r>
              <a:rPr lang="en-US" b="1" dirty="0" smtClean="0"/>
              <a:t> </a:t>
            </a:r>
            <a:r>
              <a:rPr lang="en-US" b="1" dirty="0" err="1" smtClean="0"/>
              <a:t>ekonomis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P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model </a:t>
            </a:r>
            <a:r>
              <a:rPr lang="en-US" dirty="0" err="1" smtClean="0"/>
              <a:t>pengembangan</a:t>
            </a:r>
            <a:r>
              <a:rPr lang="en-US" dirty="0" smtClean="0"/>
              <a:t> 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lain  The Waterfall Model, Joint Application Development (JAD), Information Engineering (IE), Rapid Application Development (RAD)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dalamnya</a:t>
            </a:r>
            <a:r>
              <a:rPr lang="en-US" dirty="0" smtClean="0"/>
              <a:t>  Prototyping, Unified Process (UP), Structural Analysis and Design (SAD) </a:t>
            </a:r>
            <a:r>
              <a:rPr lang="en-US" dirty="0" err="1" smtClean="0"/>
              <a:t>dan</a:t>
            </a:r>
            <a:r>
              <a:rPr lang="en-US" dirty="0" smtClean="0"/>
              <a:t> Framework for the Application of System thinking (FAST). 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dibahas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model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 The Waterfall Model, Prototyping, </a:t>
            </a:r>
            <a:r>
              <a:rPr lang="en-US" dirty="0" err="1" smtClean="0"/>
              <a:t>dan</a:t>
            </a:r>
            <a:r>
              <a:rPr lang="en-US" dirty="0" smtClean="0"/>
              <a:t> Unified </a:t>
            </a:r>
            <a:r>
              <a:rPr lang="en-US" dirty="0" err="1" smtClean="0"/>
              <a:t>Processs</a:t>
            </a:r>
            <a:r>
              <a:rPr lang="en-US" dirty="0" smtClean="0"/>
              <a:t> (UP).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waterfall model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Tahapan-tahapan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The Waterfall Model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ringkas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: </a:t>
            </a:r>
          </a:p>
          <a:p>
            <a:pPr marL="514350" indent="-514350"/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investigasi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adakah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r>
              <a:rPr lang="en-US" dirty="0" smtClean="0"/>
              <a:t>.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kelayakan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yang </a:t>
            </a:r>
            <a:r>
              <a:rPr lang="en-US" dirty="0" err="1" smtClean="0"/>
              <a:t>layak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waterfall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Tahap analisis bertujuan untuk mencari kebutuhan pengguna dan organisasi serta menganalisa kondisi yang ada (sebelum diterapkan sistem informasi yang baru).</a:t>
            </a:r>
          </a:p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disain</a:t>
            </a:r>
            <a:r>
              <a:rPr lang="en-US" dirty="0" smtClean="0"/>
              <a:t> </a:t>
            </a:r>
            <a:r>
              <a:rPr lang="en-US" dirty="0" err="1" smtClean="0"/>
              <a:t>bertujuan</a:t>
            </a:r>
            <a:r>
              <a:rPr lang="en-US" dirty="0" smtClean="0"/>
              <a:t> </a:t>
            </a:r>
            <a:r>
              <a:rPr lang="en-US" dirty="0" err="1" smtClean="0"/>
              <a:t>menentukan</a:t>
            </a:r>
            <a:r>
              <a:rPr lang="en-US" dirty="0" smtClean="0"/>
              <a:t> </a:t>
            </a:r>
            <a:r>
              <a:rPr lang="en-US" dirty="0" err="1" smtClean="0"/>
              <a:t>spesifikasi</a:t>
            </a:r>
            <a:r>
              <a:rPr lang="en-US" dirty="0" smtClean="0"/>
              <a:t> </a:t>
            </a:r>
            <a:r>
              <a:rPr lang="en-US" dirty="0" err="1" smtClean="0"/>
              <a:t>detil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komponen-komponen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 (</a:t>
            </a:r>
            <a:r>
              <a:rPr lang="en-US" dirty="0" err="1" smtClean="0"/>
              <a:t>manusia</a:t>
            </a:r>
            <a:r>
              <a:rPr lang="en-US" dirty="0" smtClean="0"/>
              <a:t>,  hardware, software, network </a:t>
            </a:r>
            <a:r>
              <a:rPr lang="en-US" dirty="0" err="1" smtClean="0"/>
              <a:t>dan</a:t>
            </a:r>
            <a:r>
              <a:rPr lang="en-US" dirty="0" smtClean="0"/>
              <a:t> data)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produk-produk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waterfall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Tahap</a:t>
            </a:r>
            <a:r>
              <a:rPr lang="en-US" dirty="0" smtClean="0"/>
              <a:t> </a:t>
            </a:r>
            <a:r>
              <a:rPr lang="en-US" dirty="0" err="1" smtClean="0"/>
              <a:t>implementasi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mendapatkan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 hardware </a:t>
            </a:r>
            <a:r>
              <a:rPr lang="en-US" dirty="0" err="1" smtClean="0"/>
              <a:t>dan</a:t>
            </a:r>
            <a:r>
              <a:rPr lang="en-US" dirty="0" smtClean="0"/>
              <a:t>  software (</a:t>
            </a:r>
            <a:r>
              <a:rPr lang="en-US" dirty="0" err="1" smtClean="0"/>
              <a:t>pengkodean</a:t>
            </a:r>
            <a:r>
              <a:rPr lang="en-US" dirty="0" smtClean="0"/>
              <a:t> program),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pengujian</a:t>
            </a:r>
            <a:r>
              <a:rPr lang="en-US" dirty="0" smtClean="0"/>
              <a:t>, </a:t>
            </a:r>
            <a:r>
              <a:rPr lang="en-US" dirty="0" err="1" smtClean="0"/>
              <a:t>pelatihan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perpindahan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perawatan</a:t>
            </a:r>
            <a:r>
              <a:rPr lang="en-US" dirty="0" smtClean="0"/>
              <a:t> (maintenance)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dioperasikan</a:t>
            </a:r>
            <a:r>
              <a:rPr lang="en-US" dirty="0" smtClean="0"/>
              <a:t>. 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monitoring </a:t>
            </a:r>
            <a:r>
              <a:rPr lang="en-US" dirty="0" err="1" smtClean="0"/>
              <a:t>proses</a:t>
            </a:r>
            <a:r>
              <a:rPr lang="en-US" dirty="0" smtClean="0"/>
              <a:t>, </a:t>
            </a:r>
            <a:r>
              <a:rPr lang="en-US" dirty="0" err="1" smtClean="0"/>
              <a:t>evaluasi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(</a:t>
            </a:r>
            <a:r>
              <a:rPr lang="en-US" dirty="0" err="1" smtClean="0"/>
              <a:t>perbaikan</a:t>
            </a:r>
            <a:r>
              <a:rPr lang="en-US" dirty="0" smtClean="0"/>
              <a:t>)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waterfall model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649729" y="2440995"/>
            <a:ext cx="5066667" cy="3419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1140</TotalTime>
  <Words>644</Words>
  <Application>Microsoft Office PowerPoint</Application>
  <PresentationFormat>On-screen Show (4:3)</PresentationFormat>
  <Paragraphs>48</Paragraphs>
  <Slides>17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Ion</vt:lpstr>
      <vt:lpstr>Visio</vt:lpstr>
      <vt:lpstr>MODEL PROSES REKAYASA PERANGKAT LUNAK</vt:lpstr>
      <vt:lpstr>Model Proses Rekayasa P Lunak</vt:lpstr>
      <vt:lpstr>SDLC</vt:lpstr>
      <vt:lpstr>Setiap model yang dikembangkan  mempunyai karakteristik sendiri-sendiri.  Namun secara umum ada persamaan dari model-model ini, yaitu:  </vt:lpstr>
      <vt:lpstr>Model Proses Rekayasa P Lunak</vt:lpstr>
      <vt:lpstr>  waterfall model  </vt:lpstr>
      <vt:lpstr>waterfall model</vt:lpstr>
      <vt:lpstr>waterfall model</vt:lpstr>
      <vt:lpstr>waterfall model</vt:lpstr>
      <vt:lpstr>Prototyping model </vt:lpstr>
      <vt:lpstr>Tahapan-tahapan secara ringkas dapat dijelaskan sebagai berikut: </vt:lpstr>
      <vt:lpstr>Tahapan-tahapan secara ringkas dapat dijelaskan sebagai berikut: </vt:lpstr>
      <vt:lpstr>PowerPoint Presentation</vt:lpstr>
      <vt:lpstr>TAHAPAN REKAYASA PERANGKAT LUNAK</vt:lpstr>
      <vt:lpstr>Analisis </vt:lpstr>
      <vt:lpstr>Langkah-langkah Analisis Sistem</vt:lpstr>
      <vt:lpstr>Tahapan &amp; Aktivitas dalam Analisis</vt:lpstr>
    </vt:vector>
  </TitlesOfParts>
  <Company>eXPerience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PROSES REKAYASA PERANGKAT LUNAK</dc:title>
  <dc:creator>eXPerience</dc:creator>
  <cp:lastModifiedBy>arief sutisna</cp:lastModifiedBy>
  <cp:revision>17</cp:revision>
  <dcterms:created xsi:type="dcterms:W3CDTF">2013-03-31T11:15:14Z</dcterms:created>
  <dcterms:modified xsi:type="dcterms:W3CDTF">2019-07-11T12:12:33Z</dcterms:modified>
</cp:coreProperties>
</file>