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14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379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926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709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9152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540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7188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521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441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105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536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0632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7FAC2D-44B2-4065-85E8-CD30C9A08C5B}" type="datetimeFigureOut">
              <a:rPr lang="en-US" smtClean="0"/>
              <a:t>2/12/2020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6F7878-15DA-4413-9DBF-AD7F4A9D186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3669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mtClean="0"/>
              <a:t>Sequence Diagram</a:t>
            </a:r>
            <a:endParaRPr lang="en-US"/>
          </a:p>
        </p:txBody>
      </p:sp>
      <p:sp>
        <p:nvSpPr>
          <p:cNvPr id="3" name="Freeform 2"/>
          <p:cNvSpPr/>
          <p:nvPr/>
        </p:nvSpPr>
        <p:spPr>
          <a:xfrm rot="10800000">
            <a:off x="1" y="5562600"/>
            <a:ext cx="9159159" cy="1282889"/>
          </a:xfrm>
          <a:custGeom>
            <a:avLst/>
            <a:gdLst>
              <a:gd name="connsiteX0" fmla="*/ 0 w 9159159"/>
              <a:gd name="connsiteY0" fmla="*/ 1078173 h 1282889"/>
              <a:gd name="connsiteX1" fmla="*/ 245659 w 9159159"/>
              <a:gd name="connsiteY1" fmla="*/ 1037230 h 1282889"/>
              <a:gd name="connsiteX2" fmla="*/ 382137 w 9159159"/>
              <a:gd name="connsiteY2" fmla="*/ 1023582 h 1282889"/>
              <a:gd name="connsiteX3" fmla="*/ 464024 w 9159159"/>
              <a:gd name="connsiteY3" fmla="*/ 1078173 h 1282889"/>
              <a:gd name="connsiteX4" fmla="*/ 504967 w 9159159"/>
              <a:gd name="connsiteY4" fmla="*/ 1091821 h 1282889"/>
              <a:gd name="connsiteX5" fmla="*/ 586853 w 9159159"/>
              <a:gd name="connsiteY5" fmla="*/ 1146412 h 1282889"/>
              <a:gd name="connsiteX6" fmla="*/ 627797 w 9159159"/>
              <a:gd name="connsiteY6" fmla="*/ 1173707 h 1282889"/>
              <a:gd name="connsiteX7" fmla="*/ 709683 w 9159159"/>
              <a:gd name="connsiteY7" fmla="*/ 1201003 h 1282889"/>
              <a:gd name="connsiteX8" fmla="*/ 846161 w 9159159"/>
              <a:gd name="connsiteY8" fmla="*/ 1241946 h 1282889"/>
              <a:gd name="connsiteX9" fmla="*/ 968991 w 9159159"/>
              <a:gd name="connsiteY9" fmla="*/ 1228298 h 1282889"/>
              <a:gd name="connsiteX10" fmla="*/ 1009934 w 9159159"/>
              <a:gd name="connsiteY10" fmla="*/ 1201003 h 1282889"/>
              <a:gd name="connsiteX11" fmla="*/ 1050877 w 9159159"/>
              <a:gd name="connsiteY11" fmla="*/ 1187355 h 1282889"/>
              <a:gd name="connsiteX12" fmla="*/ 1091821 w 9159159"/>
              <a:gd name="connsiteY12" fmla="*/ 1160059 h 1282889"/>
              <a:gd name="connsiteX13" fmla="*/ 1173707 w 9159159"/>
              <a:gd name="connsiteY13" fmla="*/ 1132764 h 1282889"/>
              <a:gd name="connsiteX14" fmla="*/ 1214651 w 9159159"/>
              <a:gd name="connsiteY14" fmla="*/ 1105468 h 1282889"/>
              <a:gd name="connsiteX15" fmla="*/ 1255594 w 9159159"/>
              <a:gd name="connsiteY15" fmla="*/ 1064525 h 1282889"/>
              <a:gd name="connsiteX16" fmla="*/ 1296537 w 9159159"/>
              <a:gd name="connsiteY16" fmla="*/ 1050877 h 1282889"/>
              <a:gd name="connsiteX17" fmla="*/ 1337480 w 9159159"/>
              <a:gd name="connsiteY17" fmla="*/ 1009934 h 1282889"/>
              <a:gd name="connsiteX18" fmla="*/ 1473958 w 9159159"/>
              <a:gd name="connsiteY18" fmla="*/ 968991 h 1282889"/>
              <a:gd name="connsiteX19" fmla="*/ 1665027 w 9159159"/>
              <a:gd name="connsiteY19" fmla="*/ 982638 h 1282889"/>
              <a:gd name="connsiteX20" fmla="*/ 1746913 w 9159159"/>
              <a:gd name="connsiteY20" fmla="*/ 1009934 h 1282889"/>
              <a:gd name="connsiteX21" fmla="*/ 1787856 w 9159159"/>
              <a:gd name="connsiteY21" fmla="*/ 1023582 h 1282889"/>
              <a:gd name="connsiteX22" fmla="*/ 1910686 w 9159159"/>
              <a:gd name="connsiteY22" fmla="*/ 1091821 h 1282889"/>
              <a:gd name="connsiteX23" fmla="*/ 1951630 w 9159159"/>
              <a:gd name="connsiteY23" fmla="*/ 1119116 h 1282889"/>
              <a:gd name="connsiteX24" fmla="*/ 2074459 w 9159159"/>
              <a:gd name="connsiteY24" fmla="*/ 1160059 h 1282889"/>
              <a:gd name="connsiteX25" fmla="*/ 2183642 w 9159159"/>
              <a:gd name="connsiteY25" fmla="*/ 1173707 h 1282889"/>
              <a:gd name="connsiteX26" fmla="*/ 2238233 w 9159159"/>
              <a:gd name="connsiteY26" fmla="*/ 1187355 h 1282889"/>
              <a:gd name="connsiteX27" fmla="*/ 2333767 w 9159159"/>
              <a:gd name="connsiteY27" fmla="*/ 1214650 h 1282889"/>
              <a:gd name="connsiteX28" fmla="*/ 2593074 w 9159159"/>
              <a:gd name="connsiteY28" fmla="*/ 1228298 h 1282889"/>
              <a:gd name="connsiteX29" fmla="*/ 2702256 w 9159159"/>
              <a:gd name="connsiteY29" fmla="*/ 1241946 h 1282889"/>
              <a:gd name="connsiteX30" fmla="*/ 3016155 w 9159159"/>
              <a:gd name="connsiteY30" fmla="*/ 1214650 h 1282889"/>
              <a:gd name="connsiteX31" fmla="*/ 3207224 w 9159159"/>
              <a:gd name="connsiteY31" fmla="*/ 1187355 h 1282889"/>
              <a:gd name="connsiteX32" fmla="*/ 3248167 w 9159159"/>
              <a:gd name="connsiteY32" fmla="*/ 1173707 h 1282889"/>
              <a:gd name="connsiteX33" fmla="*/ 3370997 w 9159159"/>
              <a:gd name="connsiteY33" fmla="*/ 1146412 h 1282889"/>
              <a:gd name="connsiteX34" fmla="*/ 3452883 w 9159159"/>
              <a:gd name="connsiteY34" fmla="*/ 1119116 h 1282889"/>
              <a:gd name="connsiteX35" fmla="*/ 3480179 w 9159159"/>
              <a:gd name="connsiteY35" fmla="*/ 1078173 h 1282889"/>
              <a:gd name="connsiteX36" fmla="*/ 3562065 w 9159159"/>
              <a:gd name="connsiteY36" fmla="*/ 1009934 h 1282889"/>
              <a:gd name="connsiteX37" fmla="*/ 3616656 w 9159159"/>
              <a:gd name="connsiteY37" fmla="*/ 996286 h 1282889"/>
              <a:gd name="connsiteX38" fmla="*/ 3698543 w 9159159"/>
              <a:gd name="connsiteY38" fmla="*/ 968991 h 1282889"/>
              <a:gd name="connsiteX39" fmla="*/ 3780430 w 9159159"/>
              <a:gd name="connsiteY39" fmla="*/ 1009934 h 1282889"/>
              <a:gd name="connsiteX40" fmla="*/ 3916907 w 9159159"/>
              <a:gd name="connsiteY40" fmla="*/ 1091821 h 1282889"/>
              <a:gd name="connsiteX41" fmla="*/ 3957851 w 9159159"/>
              <a:gd name="connsiteY41" fmla="*/ 1132764 h 1282889"/>
              <a:gd name="connsiteX42" fmla="*/ 3998794 w 9159159"/>
              <a:gd name="connsiteY42" fmla="*/ 1146412 h 1282889"/>
              <a:gd name="connsiteX43" fmla="*/ 4121624 w 9159159"/>
              <a:gd name="connsiteY43" fmla="*/ 1173707 h 1282889"/>
              <a:gd name="connsiteX44" fmla="*/ 4244453 w 9159159"/>
              <a:gd name="connsiteY44" fmla="*/ 1201003 h 1282889"/>
              <a:gd name="connsiteX45" fmla="*/ 4326340 w 9159159"/>
              <a:gd name="connsiteY45" fmla="*/ 1214650 h 1282889"/>
              <a:gd name="connsiteX46" fmla="*/ 4380931 w 9159159"/>
              <a:gd name="connsiteY46" fmla="*/ 1228298 h 1282889"/>
              <a:gd name="connsiteX47" fmla="*/ 4503761 w 9159159"/>
              <a:gd name="connsiteY47" fmla="*/ 1241946 h 1282889"/>
              <a:gd name="connsiteX48" fmla="*/ 4544704 w 9159159"/>
              <a:gd name="connsiteY48" fmla="*/ 1255594 h 1282889"/>
              <a:gd name="connsiteX49" fmla="*/ 4790364 w 9159159"/>
              <a:gd name="connsiteY49" fmla="*/ 1282889 h 1282889"/>
              <a:gd name="connsiteX50" fmla="*/ 5513695 w 9159159"/>
              <a:gd name="connsiteY50" fmla="*/ 1269241 h 1282889"/>
              <a:gd name="connsiteX51" fmla="*/ 5554639 w 9159159"/>
              <a:gd name="connsiteY51" fmla="*/ 1255594 h 1282889"/>
              <a:gd name="connsiteX52" fmla="*/ 5677468 w 9159159"/>
              <a:gd name="connsiteY52" fmla="*/ 1160059 h 1282889"/>
              <a:gd name="connsiteX53" fmla="*/ 5800298 w 9159159"/>
              <a:gd name="connsiteY53" fmla="*/ 1091821 h 1282889"/>
              <a:gd name="connsiteX54" fmla="*/ 5868537 w 9159159"/>
              <a:gd name="connsiteY54" fmla="*/ 1078173 h 1282889"/>
              <a:gd name="connsiteX55" fmla="*/ 6291618 w 9159159"/>
              <a:gd name="connsiteY55" fmla="*/ 1091821 h 1282889"/>
              <a:gd name="connsiteX56" fmla="*/ 6346209 w 9159159"/>
              <a:gd name="connsiteY56" fmla="*/ 1105468 h 1282889"/>
              <a:gd name="connsiteX57" fmla="*/ 6455391 w 9159159"/>
              <a:gd name="connsiteY57" fmla="*/ 1119116 h 1282889"/>
              <a:gd name="connsiteX58" fmla="*/ 6591868 w 9159159"/>
              <a:gd name="connsiteY58" fmla="*/ 1160059 h 1282889"/>
              <a:gd name="connsiteX59" fmla="*/ 6714698 w 9159159"/>
              <a:gd name="connsiteY59" fmla="*/ 1201003 h 1282889"/>
              <a:gd name="connsiteX60" fmla="*/ 6769289 w 9159159"/>
              <a:gd name="connsiteY60" fmla="*/ 1214650 h 1282889"/>
              <a:gd name="connsiteX61" fmla="*/ 7137779 w 9159159"/>
              <a:gd name="connsiteY61" fmla="*/ 1228298 h 1282889"/>
              <a:gd name="connsiteX62" fmla="*/ 7274256 w 9159159"/>
              <a:gd name="connsiteY62" fmla="*/ 1241946 h 1282889"/>
              <a:gd name="connsiteX63" fmla="*/ 7465325 w 9159159"/>
              <a:gd name="connsiteY63" fmla="*/ 1201003 h 1282889"/>
              <a:gd name="connsiteX64" fmla="*/ 7588155 w 9159159"/>
              <a:gd name="connsiteY64" fmla="*/ 1187355 h 1282889"/>
              <a:gd name="connsiteX65" fmla="*/ 7670042 w 9159159"/>
              <a:gd name="connsiteY65" fmla="*/ 1173707 h 1282889"/>
              <a:gd name="connsiteX66" fmla="*/ 7820167 w 9159159"/>
              <a:gd name="connsiteY66" fmla="*/ 1146412 h 1282889"/>
              <a:gd name="connsiteX67" fmla="*/ 7888406 w 9159159"/>
              <a:gd name="connsiteY67" fmla="*/ 1119116 h 1282889"/>
              <a:gd name="connsiteX68" fmla="*/ 7970292 w 9159159"/>
              <a:gd name="connsiteY68" fmla="*/ 1105468 h 1282889"/>
              <a:gd name="connsiteX69" fmla="*/ 8106770 w 9159159"/>
              <a:gd name="connsiteY69" fmla="*/ 1050877 h 1282889"/>
              <a:gd name="connsiteX70" fmla="*/ 8188656 w 9159159"/>
              <a:gd name="connsiteY70" fmla="*/ 996286 h 1282889"/>
              <a:gd name="connsiteX71" fmla="*/ 8229600 w 9159159"/>
              <a:gd name="connsiteY71" fmla="*/ 968991 h 1282889"/>
              <a:gd name="connsiteX72" fmla="*/ 8270543 w 9159159"/>
              <a:gd name="connsiteY72" fmla="*/ 941695 h 1282889"/>
              <a:gd name="connsiteX73" fmla="*/ 8311486 w 9159159"/>
              <a:gd name="connsiteY73" fmla="*/ 928047 h 1282889"/>
              <a:gd name="connsiteX74" fmla="*/ 8420668 w 9159159"/>
              <a:gd name="connsiteY74" fmla="*/ 832513 h 1282889"/>
              <a:gd name="connsiteX75" fmla="*/ 8461612 w 9159159"/>
              <a:gd name="connsiteY75" fmla="*/ 805218 h 1282889"/>
              <a:gd name="connsiteX76" fmla="*/ 8529851 w 9159159"/>
              <a:gd name="connsiteY76" fmla="*/ 818865 h 1282889"/>
              <a:gd name="connsiteX77" fmla="*/ 8679976 w 9159159"/>
              <a:gd name="connsiteY77" fmla="*/ 887104 h 1282889"/>
              <a:gd name="connsiteX78" fmla="*/ 8816453 w 9159159"/>
              <a:gd name="connsiteY78" fmla="*/ 873456 h 1282889"/>
              <a:gd name="connsiteX79" fmla="*/ 8952931 w 9159159"/>
              <a:gd name="connsiteY79" fmla="*/ 846161 h 1282889"/>
              <a:gd name="connsiteX80" fmla="*/ 9034818 w 9159159"/>
              <a:gd name="connsiteY80" fmla="*/ 791570 h 1282889"/>
              <a:gd name="connsiteX81" fmla="*/ 9075761 w 9159159"/>
              <a:gd name="connsiteY81" fmla="*/ 764274 h 1282889"/>
              <a:gd name="connsiteX82" fmla="*/ 9103056 w 9159159"/>
              <a:gd name="connsiteY82" fmla="*/ 723331 h 1282889"/>
              <a:gd name="connsiteX83" fmla="*/ 9103056 w 9159159"/>
              <a:gd name="connsiteY83" fmla="*/ 545910 h 1282889"/>
              <a:gd name="connsiteX84" fmla="*/ 9075761 w 9159159"/>
              <a:gd name="connsiteY84" fmla="*/ 504967 h 1282889"/>
              <a:gd name="connsiteX85" fmla="*/ 9034818 w 9159159"/>
              <a:gd name="connsiteY85" fmla="*/ 477671 h 1282889"/>
              <a:gd name="connsiteX86" fmla="*/ 9007522 w 9159159"/>
              <a:gd name="connsiteY86" fmla="*/ 436728 h 1282889"/>
              <a:gd name="connsiteX87" fmla="*/ 8966579 w 9159159"/>
              <a:gd name="connsiteY87" fmla="*/ 409433 h 1282889"/>
              <a:gd name="connsiteX88" fmla="*/ 8952931 w 9159159"/>
              <a:gd name="connsiteY88" fmla="*/ 368489 h 1282889"/>
              <a:gd name="connsiteX89" fmla="*/ 9048465 w 9159159"/>
              <a:gd name="connsiteY89" fmla="*/ 272955 h 1282889"/>
              <a:gd name="connsiteX90" fmla="*/ 9089409 w 9159159"/>
              <a:gd name="connsiteY90" fmla="*/ 245659 h 1282889"/>
              <a:gd name="connsiteX91" fmla="*/ 9157648 w 9159159"/>
              <a:gd name="connsiteY91" fmla="*/ 122830 h 1282889"/>
              <a:gd name="connsiteX92" fmla="*/ 9157648 w 9159159"/>
              <a:gd name="connsiteY92" fmla="*/ 0 h 12828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9159159" h="1282889">
                <a:moveTo>
                  <a:pt x="0" y="1078173"/>
                </a:moveTo>
                <a:cubicBezTo>
                  <a:pt x="81886" y="1064525"/>
                  <a:pt x="164901" y="1056458"/>
                  <a:pt x="245659" y="1037230"/>
                </a:cubicBezTo>
                <a:cubicBezTo>
                  <a:pt x="389541" y="1002972"/>
                  <a:pt x="120982" y="986273"/>
                  <a:pt x="382137" y="1023582"/>
                </a:cubicBezTo>
                <a:cubicBezTo>
                  <a:pt x="409433" y="1041779"/>
                  <a:pt x="432902" y="1067799"/>
                  <a:pt x="464024" y="1078173"/>
                </a:cubicBezTo>
                <a:cubicBezTo>
                  <a:pt x="477672" y="1082722"/>
                  <a:pt x="492391" y="1084835"/>
                  <a:pt x="504967" y="1091821"/>
                </a:cubicBezTo>
                <a:cubicBezTo>
                  <a:pt x="533644" y="1107753"/>
                  <a:pt x="559558" y="1128215"/>
                  <a:pt x="586853" y="1146412"/>
                </a:cubicBezTo>
                <a:lnTo>
                  <a:pt x="627797" y="1173707"/>
                </a:lnTo>
                <a:cubicBezTo>
                  <a:pt x="651737" y="1189666"/>
                  <a:pt x="685743" y="1185044"/>
                  <a:pt x="709683" y="1201003"/>
                </a:cubicBezTo>
                <a:cubicBezTo>
                  <a:pt x="777393" y="1246141"/>
                  <a:pt x="734389" y="1225978"/>
                  <a:pt x="846161" y="1241946"/>
                </a:cubicBezTo>
                <a:cubicBezTo>
                  <a:pt x="887104" y="1237397"/>
                  <a:pt x="929026" y="1238289"/>
                  <a:pt x="968991" y="1228298"/>
                </a:cubicBezTo>
                <a:cubicBezTo>
                  <a:pt x="984904" y="1224320"/>
                  <a:pt x="995263" y="1208338"/>
                  <a:pt x="1009934" y="1201003"/>
                </a:cubicBezTo>
                <a:cubicBezTo>
                  <a:pt x="1022801" y="1194569"/>
                  <a:pt x="1038010" y="1193789"/>
                  <a:pt x="1050877" y="1187355"/>
                </a:cubicBezTo>
                <a:cubicBezTo>
                  <a:pt x="1065548" y="1180019"/>
                  <a:pt x="1076832" y="1166721"/>
                  <a:pt x="1091821" y="1160059"/>
                </a:cubicBezTo>
                <a:cubicBezTo>
                  <a:pt x="1118113" y="1148374"/>
                  <a:pt x="1149767" y="1148724"/>
                  <a:pt x="1173707" y="1132764"/>
                </a:cubicBezTo>
                <a:cubicBezTo>
                  <a:pt x="1187355" y="1123665"/>
                  <a:pt x="1202050" y="1115969"/>
                  <a:pt x="1214651" y="1105468"/>
                </a:cubicBezTo>
                <a:cubicBezTo>
                  <a:pt x="1229478" y="1093112"/>
                  <a:pt x="1239535" y="1075231"/>
                  <a:pt x="1255594" y="1064525"/>
                </a:cubicBezTo>
                <a:cubicBezTo>
                  <a:pt x="1267564" y="1056545"/>
                  <a:pt x="1282889" y="1055426"/>
                  <a:pt x="1296537" y="1050877"/>
                </a:cubicBezTo>
                <a:cubicBezTo>
                  <a:pt x="1310185" y="1037229"/>
                  <a:pt x="1320608" y="1019307"/>
                  <a:pt x="1337480" y="1009934"/>
                </a:cubicBezTo>
                <a:cubicBezTo>
                  <a:pt x="1364670" y="994828"/>
                  <a:pt x="1438712" y="977802"/>
                  <a:pt x="1473958" y="968991"/>
                </a:cubicBezTo>
                <a:cubicBezTo>
                  <a:pt x="1537648" y="973540"/>
                  <a:pt x="1601882" y="973166"/>
                  <a:pt x="1665027" y="982638"/>
                </a:cubicBezTo>
                <a:cubicBezTo>
                  <a:pt x="1693481" y="986906"/>
                  <a:pt x="1719618" y="1000835"/>
                  <a:pt x="1746913" y="1009934"/>
                </a:cubicBezTo>
                <a:lnTo>
                  <a:pt x="1787856" y="1023582"/>
                </a:lnTo>
                <a:cubicBezTo>
                  <a:pt x="1849145" y="1084870"/>
                  <a:pt x="1810490" y="1058421"/>
                  <a:pt x="1910686" y="1091821"/>
                </a:cubicBezTo>
                <a:cubicBezTo>
                  <a:pt x="1926247" y="1097008"/>
                  <a:pt x="1936641" y="1112454"/>
                  <a:pt x="1951630" y="1119116"/>
                </a:cubicBezTo>
                <a:cubicBezTo>
                  <a:pt x="1951651" y="1119125"/>
                  <a:pt x="2053976" y="1153232"/>
                  <a:pt x="2074459" y="1160059"/>
                </a:cubicBezTo>
                <a:cubicBezTo>
                  <a:pt x="2109255" y="1171657"/>
                  <a:pt x="2147248" y="1169158"/>
                  <a:pt x="2183642" y="1173707"/>
                </a:cubicBezTo>
                <a:cubicBezTo>
                  <a:pt x="2201839" y="1178256"/>
                  <a:pt x="2220198" y="1182202"/>
                  <a:pt x="2238233" y="1187355"/>
                </a:cubicBezTo>
                <a:cubicBezTo>
                  <a:pt x="2267921" y="1195838"/>
                  <a:pt x="2303095" y="1211983"/>
                  <a:pt x="2333767" y="1214650"/>
                </a:cubicBezTo>
                <a:cubicBezTo>
                  <a:pt x="2419997" y="1222148"/>
                  <a:pt x="2506638" y="1223749"/>
                  <a:pt x="2593074" y="1228298"/>
                </a:cubicBezTo>
                <a:cubicBezTo>
                  <a:pt x="2629468" y="1232847"/>
                  <a:pt x="2665579" y="1241946"/>
                  <a:pt x="2702256" y="1241946"/>
                </a:cubicBezTo>
                <a:cubicBezTo>
                  <a:pt x="2749617" y="1241946"/>
                  <a:pt x="2956042" y="1220978"/>
                  <a:pt x="3016155" y="1214650"/>
                </a:cubicBezTo>
                <a:cubicBezTo>
                  <a:pt x="3089505" y="1206929"/>
                  <a:pt x="3139434" y="1204303"/>
                  <a:pt x="3207224" y="1187355"/>
                </a:cubicBezTo>
                <a:cubicBezTo>
                  <a:pt x="3221180" y="1183866"/>
                  <a:pt x="3234211" y="1177196"/>
                  <a:pt x="3248167" y="1173707"/>
                </a:cubicBezTo>
                <a:cubicBezTo>
                  <a:pt x="3326064" y="1154232"/>
                  <a:pt x="3300965" y="1167422"/>
                  <a:pt x="3370997" y="1146412"/>
                </a:cubicBezTo>
                <a:cubicBezTo>
                  <a:pt x="3398555" y="1138144"/>
                  <a:pt x="3452883" y="1119116"/>
                  <a:pt x="3452883" y="1119116"/>
                </a:cubicBezTo>
                <a:cubicBezTo>
                  <a:pt x="3461982" y="1105468"/>
                  <a:pt x="3469678" y="1090774"/>
                  <a:pt x="3480179" y="1078173"/>
                </a:cubicBezTo>
                <a:cubicBezTo>
                  <a:pt x="3498396" y="1056313"/>
                  <a:pt x="3534233" y="1021862"/>
                  <a:pt x="3562065" y="1009934"/>
                </a:cubicBezTo>
                <a:cubicBezTo>
                  <a:pt x="3579305" y="1002545"/>
                  <a:pt x="3598690" y="1001676"/>
                  <a:pt x="3616656" y="996286"/>
                </a:cubicBezTo>
                <a:cubicBezTo>
                  <a:pt x="3644215" y="988018"/>
                  <a:pt x="3698543" y="968991"/>
                  <a:pt x="3698543" y="968991"/>
                </a:cubicBezTo>
                <a:cubicBezTo>
                  <a:pt x="3773607" y="994011"/>
                  <a:pt x="3706354" y="967604"/>
                  <a:pt x="3780430" y="1009934"/>
                </a:cubicBezTo>
                <a:cubicBezTo>
                  <a:pt x="3830688" y="1038653"/>
                  <a:pt x="3872391" y="1047306"/>
                  <a:pt x="3916907" y="1091821"/>
                </a:cubicBezTo>
                <a:cubicBezTo>
                  <a:pt x="3930555" y="1105469"/>
                  <a:pt x="3941792" y="1122058"/>
                  <a:pt x="3957851" y="1132764"/>
                </a:cubicBezTo>
                <a:cubicBezTo>
                  <a:pt x="3969821" y="1140744"/>
                  <a:pt x="3984962" y="1142460"/>
                  <a:pt x="3998794" y="1146412"/>
                </a:cubicBezTo>
                <a:cubicBezTo>
                  <a:pt x="4057028" y="1163050"/>
                  <a:pt x="4058318" y="1159639"/>
                  <a:pt x="4121624" y="1173707"/>
                </a:cubicBezTo>
                <a:cubicBezTo>
                  <a:pt x="4220182" y="1195609"/>
                  <a:pt x="4131280" y="1180426"/>
                  <a:pt x="4244453" y="1201003"/>
                </a:cubicBezTo>
                <a:cubicBezTo>
                  <a:pt x="4271679" y="1205953"/>
                  <a:pt x="4299205" y="1209223"/>
                  <a:pt x="4326340" y="1214650"/>
                </a:cubicBezTo>
                <a:cubicBezTo>
                  <a:pt x="4344733" y="1218328"/>
                  <a:pt x="4362392" y="1225446"/>
                  <a:pt x="4380931" y="1228298"/>
                </a:cubicBezTo>
                <a:cubicBezTo>
                  <a:pt x="4421647" y="1234562"/>
                  <a:pt x="4462818" y="1237397"/>
                  <a:pt x="4503761" y="1241946"/>
                </a:cubicBezTo>
                <a:cubicBezTo>
                  <a:pt x="4517409" y="1246495"/>
                  <a:pt x="4530661" y="1252473"/>
                  <a:pt x="4544704" y="1255594"/>
                </a:cubicBezTo>
                <a:cubicBezTo>
                  <a:pt x="4626249" y="1273715"/>
                  <a:pt x="4706660" y="1275913"/>
                  <a:pt x="4790364" y="1282889"/>
                </a:cubicBezTo>
                <a:lnTo>
                  <a:pt x="5513695" y="1269241"/>
                </a:lnTo>
                <a:cubicBezTo>
                  <a:pt x="5528072" y="1268728"/>
                  <a:pt x="5542063" y="1262580"/>
                  <a:pt x="5554639" y="1255594"/>
                </a:cubicBezTo>
                <a:cubicBezTo>
                  <a:pt x="5712628" y="1167823"/>
                  <a:pt x="5578002" y="1237422"/>
                  <a:pt x="5677468" y="1160059"/>
                </a:cubicBezTo>
                <a:cubicBezTo>
                  <a:pt x="5725621" y="1122607"/>
                  <a:pt x="5748275" y="1104826"/>
                  <a:pt x="5800298" y="1091821"/>
                </a:cubicBezTo>
                <a:cubicBezTo>
                  <a:pt x="5822802" y="1086195"/>
                  <a:pt x="5845791" y="1082722"/>
                  <a:pt x="5868537" y="1078173"/>
                </a:cubicBezTo>
                <a:cubicBezTo>
                  <a:pt x="6009564" y="1082722"/>
                  <a:pt x="6150747" y="1083771"/>
                  <a:pt x="6291618" y="1091821"/>
                </a:cubicBezTo>
                <a:cubicBezTo>
                  <a:pt x="6310344" y="1092891"/>
                  <a:pt x="6327707" y="1102384"/>
                  <a:pt x="6346209" y="1105468"/>
                </a:cubicBezTo>
                <a:cubicBezTo>
                  <a:pt x="6382387" y="1111498"/>
                  <a:pt x="6419213" y="1113086"/>
                  <a:pt x="6455391" y="1119116"/>
                </a:cubicBezTo>
                <a:cubicBezTo>
                  <a:pt x="6496640" y="1125991"/>
                  <a:pt x="6555469" y="1147926"/>
                  <a:pt x="6591868" y="1160059"/>
                </a:cubicBezTo>
                <a:lnTo>
                  <a:pt x="6714698" y="1201003"/>
                </a:lnTo>
                <a:cubicBezTo>
                  <a:pt x="6732492" y="1206935"/>
                  <a:pt x="6750571" y="1213442"/>
                  <a:pt x="6769289" y="1214650"/>
                </a:cubicBezTo>
                <a:cubicBezTo>
                  <a:pt x="6891948" y="1222563"/>
                  <a:pt x="7014949" y="1223749"/>
                  <a:pt x="7137779" y="1228298"/>
                </a:cubicBezTo>
                <a:cubicBezTo>
                  <a:pt x="7183271" y="1232847"/>
                  <a:pt x="7228537" y="1241946"/>
                  <a:pt x="7274256" y="1241946"/>
                </a:cubicBezTo>
                <a:cubicBezTo>
                  <a:pt x="7313884" y="1241946"/>
                  <a:pt x="7436750" y="1208147"/>
                  <a:pt x="7465325" y="1201003"/>
                </a:cubicBezTo>
                <a:cubicBezTo>
                  <a:pt x="7505290" y="1191012"/>
                  <a:pt x="7547321" y="1192800"/>
                  <a:pt x="7588155" y="1187355"/>
                </a:cubicBezTo>
                <a:cubicBezTo>
                  <a:pt x="7615584" y="1183698"/>
                  <a:pt x="7642746" y="1178256"/>
                  <a:pt x="7670042" y="1173707"/>
                </a:cubicBezTo>
                <a:cubicBezTo>
                  <a:pt x="7795714" y="1131815"/>
                  <a:pt x="7569401" y="1204281"/>
                  <a:pt x="7820167" y="1146412"/>
                </a:cubicBezTo>
                <a:cubicBezTo>
                  <a:pt x="7844038" y="1140903"/>
                  <a:pt x="7864771" y="1125562"/>
                  <a:pt x="7888406" y="1119116"/>
                </a:cubicBezTo>
                <a:cubicBezTo>
                  <a:pt x="7915103" y="1111835"/>
                  <a:pt x="7942997" y="1110017"/>
                  <a:pt x="7970292" y="1105468"/>
                </a:cubicBezTo>
                <a:cubicBezTo>
                  <a:pt x="8050618" y="1065306"/>
                  <a:pt x="8005582" y="1084607"/>
                  <a:pt x="8106770" y="1050877"/>
                </a:cubicBezTo>
                <a:cubicBezTo>
                  <a:pt x="8137891" y="1040503"/>
                  <a:pt x="8161361" y="1014483"/>
                  <a:pt x="8188656" y="996286"/>
                </a:cubicBezTo>
                <a:lnTo>
                  <a:pt x="8229600" y="968991"/>
                </a:lnTo>
                <a:cubicBezTo>
                  <a:pt x="8243248" y="959893"/>
                  <a:pt x="8254982" y="946882"/>
                  <a:pt x="8270543" y="941695"/>
                </a:cubicBezTo>
                <a:lnTo>
                  <a:pt x="8311486" y="928047"/>
                </a:lnTo>
                <a:cubicBezTo>
                  <a:pt x="8356979" y="859810"/>
                  <a:pt x="8325135" y="896201"/>
                  <a:pt x="8420668" y="832513"/>
                </a:cubicBezTo>
                <a:lnTo>
                  <a:pt x="8461612" y="805218"/>
                </a:lnTo>
                <a:cubicBezTo>
                  <a:pt x="8484358" y="809767"/>
                  <a:pt x="8508733" y="809266"/>
                  <a:pt x="8529851" y="818865"/>
                </a:cubicBezTo>
                <a:cubicBezTo>
                  <a:pt x="8715366" y="903189"/>
                  <a:pt x="8519940" y="855096"/>
                  <a:pt x="8679976" y="887104"/>
                </a:cubicBezTo>
                <a:lnTo>
                  <a:pt x="8816453" y="873456"/>
                </a:lnTo>
                <a:cubicBezTo>
                  <a:pt x="8838826" y="870824"/>
                  <a:pt x="8920558" y="864146"/>
                  <a:pt x="8952931" y="846161"/>
                </a:cubicBezTo>
                <a:cubicBezTo>
                  <a:pt x="8981608" y="830229"/>
                  <a:pt x="9007522" y="809767"/>
                  <a:pt x="9034818" y="791570"/>
                </a:cubicBezTo>
                <a:lnTo>
                  <a:pt x="9075761" y="764274"/>
                </a:lnTo>
                <a:cubicBezTo>
                  <a:pt x="9084859" y="750626"/>
                  <a:pt x="9095721" y="738002"/>
                  <a:pt x="9103056" y="723331"/>
                </a:cubicBezTo>
                <a:cubicBezTo>
                  <a:pt x="9131354" y="666734"/>
                  <a:pt x="9117525" y="608608"/>
                  <a:pt x="9103056" y="545910"/>
                </a:cubicBezTo>
                <a:cubicBezTo>
                  <a:pt x="9099368" y="529928"/>
                  <a:pt x="9087359" y="516565"/>
                  <a:pt x="9075761" y="504967"/>
                </a:cubicBezTo>
                <a:cubicBezTo>
                  <a:pt x="9064163" y="493369"/>
                  <a:pt x="9048466" y="486770"/>
                  <a:pt x="9034818" y="477671"/>
                </a:cubicBezTo>
                <a:cubicBezTo>
                  <a:pt x="9025719" y="464023"/>
                  <a:pt x="9019120" y="448326"/>
                  <a:pt x="9007522" y="436728"/>
                </a:cubicBezTo>
                <a:cubicBezTo>
                  <a:pt x="8995924" y="425130"/>
                  <a:pt x="8976825" y="422241"/>
                  <a:pt x="8966579" y="409433"/>
                </a:cubicBezTo>
                <a:cubicBezTo>
                  <a:pt x="8957592" y="398199"/>
                  <a:pt x="8957480" y="382137"/>
                  <a:pt x="8952931" y="368489"/>
                </a:cubicBezTo>
                <a:cubicBezTo>
                  <a:pt x="8976953" y="296425"/>
                  <a:pt x="8954609" y="335526"/>
                  <a:pt x="9048465" y="272955"/>
                </a:cubicBezTo>
                <a:lnTo>
                  <a:pt x="9089409" y="245659"/>
                </a:lnTo>
                <a:cubicBezTo>
                  <a:pt x="9105027" y="222233"/>
                  <a:pt x="9154216" y="164009"/>
                  <a:pt x="9157648" y="122830"/>
                </a:cubicBezTo>
                <a:cubicBezTo>
                  <a:pt x="9161048" y="82028"/>
                  <a:pt x="9157648" y="40943"/>
                  <a:pt x="9157648" y="0"/>
                </a:cubicBezTo>
              </a:path>
            </a:pathLst>
          </a:cu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569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Return Value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Cambria" pitchFamily="18" charset="0"/>
              </a:rPr>
              <a:t>Ditampilkan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garis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berpanah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terputus</a:t>
            </a:r>
            <a:r>
              <a:rPr lang="en-US" sz="2400" dirty="0">
                <a:latin typeface="Cambria" pitchFamily="18" charset="0"/>
              </a:rPr>
              <a:t>, yang 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menggambarkan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hasil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dari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pengiriman</a:t>
            </a:r>
            <a:r>
              <a:rPr lang="en-US" sz="2400" dirty="0" smtClean="0">
                <a:latin typeface="Cambria" pitchFamily="18" charset="0"/>
              </a:rPr>
              <a:t> message</a:t>
            </a:r>
          </a:p>
          <a:p>
            <a:r>
              <a:rPr lang="en-US" sz="2400" dirty="0" smtClean="0">
                <a:latin typeface="Cambria" pitchFamily="18" charset="0"/>
              </a:rPr>
              <a:t>Return</a:t>
            </a:r>
            <a:r>
              <a:rPr lang="en-US" sz="2400" dirty="0">
                <a:latin typeface="Cambria" pitchFamily="18" charset="0"/>
              </a:rPr>
              <a:t> value </a:t>
            </a:r>
            <a:r>
              <a:rPr lang="en-US" sz="2400" dirty="0" err="1">
                <a:latin typeface="Cambria" pitchFamily="18" charset="0"/>
              </a:rPr>
              <a:t>digambarkan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arah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dari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kanan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ke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kiri</a:t>
            </a:r>
            <a:endParaRPr lang="en-US" sz="2400" dirty="0">
              <a:latin typeface="Cambria" pitchFamily="18" charset="0"/>
            </a:endParaRPr>
          </a:p>
          <a:p>
            <a:r>
              <a:rPr lang="en-US" sz="2400" dirty="0" smtClean="0">
                <a:latin typeface="Cambria" pitchFamily="18" charset="0"/>
              </a:rPr>
              <a:t>Messages</a:t>
            </a:r>
            <a:r>
              <a:rPr lang="en-US" sz="2400" dirty="0">
                <a:latin typeface="Cambria" pitchFamily="18" charset="0"/>
              </a:rPr>
              <a:t> </a:t>
            </a:r>
            <a:r>
              <a:rPr lang="en-US" sz="2400" dirty="0" err="1">
                <a:latin typeface="Cambria" pitchFamily="18" charset="0"/>
              </a:rPr>
              <a:t>dan</a:t>
            </a:r>
            <a:r>
              <a:rPr lang="en-US" sz="2400" dirty="0">
                <a:latin typeface="Cambria" pitchFamily="18" charset="0"/>
              </a:rPr>
              <a:t> return Value </a:t>
            </a:r>
            <a:r>
              <a:rPr lang="en-US" sz="2400" dirty="0" err="1">
                <a:latin typeface="Cambria" pitchFamily="18" charset="0"/>
              </a:rPr>
              <a:t>dapat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digabungkan</a:t>
            </a:r>
            <a:endParaRPr lang="en-US" sz="2400" dirty="0">
              <a:latin typeface="Cambria" pitchFamily="18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962400"/>
            <a:ext cx="3783330" cy="2514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9416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400" dirty="0" err="1">
                <a:latin typeface="Cambria" pitchFamily="18" charset="0"/>
              </a:rPr>
              <a:t>Digunakan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menggambarkan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hubungan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antara</a:t>
            </a:r>
            <a:r>
              <a:rPr lang="en-US" sz="2400" dirty="0">
                <a:latin typeface="Cambria" pitchFamily="18" charset="0"/>
              </a:rPr>
              <a:t> interface </a:t>
            </a:r>
            <a:r>
              <a:rPr lang="en-US" sz="2400" dirty="0" err="1" smtClean="0">
                <a:latin typeface="Cambria" pitchFamily="18" charset="0"/>
              </a:rPr>
              <a:t>dengan</a:t>
            </a:r>
            <a:r>
              <a:rPr lang="en-US" sz="2400" dirty="0" smtClean="0">
                <a:latin typeface="Cambria" pitchFamily="18" charset="0"/>
              </a:rPr>
              <a:t> database</a:t>
            </a:r>
            <a:r>
              <a:rPr lang="en-US" sz="2400" dirty="0">
                <a:latin typeface="Cambria" pitchFamily="18" charset="0"/>
              </a:rPr>
              <a:t> </a:t>
            </a:r>
            <a:r>
              <a:rPr lang="en-US" sz="2400" dirty="0" err="1">
                <a:latin typeface="Cambria" pitchFamily="18" charset="0"/>
              </a:rPr>
              <a:t>melalui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fungsi</a:t>
            </a:r>
            <a:r>
              <a:rPr lang="en-US" sz="2400" dirty="0">
                <a:latin typeface="Cambria" pitchFamily="18" charset="0"/>
              </a:rPr>
              <a:t>/method yang </a:t>
            </a:r>
            <a:r>
              <a:rPr lang="en-US" sz="2400" dirty="0" err="1">
                <a:latin typeface="Cambria" pitchFamily="18" charset="0"/>
              </a:rPr>
              <a:t>ada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dalam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sistem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dengan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perantara</a:t>
            </a:r>
            <a:r>
              <a:rPr lang="en-US" sz="2400" dirty="0" smtClean="0">
                <a:latin typeface="Cambria" pitchFamily="18" charset="0"/>
              </a:rPr>
              <a:t> message</a:t>
            </a:r>
          </a:p>
          <a:p>
            <a:endParaRPr lang="en-US" sz="2400" dirty="0">
              <a:latin typeface="Cambria" pitchFamily="18" charset="0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2971800"/>
            <a:ext cx="5854058" cy="3228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37388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Database (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Penyimpanan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 err="1">
                <a:latin typeface="Cambria" pitchFamily="18" charset="0"/>
              </a:rPr>
              <a:t>Digunakan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untuk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menggambarkan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smtClean="0">
                <a:latin typeface="Cambria" pitchFamily="18" charset="0"/>
              </a:rPr>
              <a:t>database</a:t>
            </a:r>
            <a:r>
              <a:rPr lang="en-US" sz="2400" dirty="0">
                <a:latin typeface="Cambria" pitchFamily="18" charset="0"/>
              </a:rPr>
              <a:t> / </a:t>
            </a:r>
            <a:r>
              <a:rPr lang="en-US" sz="2400" dirty="0" err="1">
                <a:latin typeface="Cambria" pitchFamily="18" charset="0"/>
              </a:rPr>
              <a:t>tempat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penyimpanan</a:t>
            </a:r>
            <a:r>
              <a:rPr lang="en-US" sz="2400" dirty="0">
                <a:latin typeface="Cambria" pitchFamily="18" charset="0"/>
              </a:rPr>
              <a:t> yang </a:t>
            </a:r>
            <a:r>
              <a:rPr lang="en-US" sz="2400" dirty="0" err="1" smtClean="0">
                <a:latin typeface="Cambria" pitchFamily="18" charset="0"/>
              </a:rPr>
              <a:t>digunakan</a:t>
            </a:r>
            <a:r>
              <a:rPr lang="en-US" sz="2400" dirty="0" smtClean="0">
                <a:latin typeface="Cambria" pitchFamily="18" charset="0"/>
              </a:rPr>
              <a:t> </a:t>
            </a:r>
            <a:r>
              <a:rPr lang="en-US" sz="2400" dirty="0" err="1">
                <a:latin typeface="Cambria" pitchFamily="18" charset="0"/>
              </a:rPr>
              <a:t>dalam</a:t>
            </a:r>
            <a:r>
              <a:rPr lang="en-US" sz="2400" dirty="0">
                <a:latin typeface="Cambria" pitchFamily="18" charset="0"/>
              </a:rPr>
              <a:t> </a:t>
            </a:r>
            <a:r>
              <a:rPr lang="en-US" sz="2400" dirty="0" err="1" smtClean="0">
                <a:latin typeface="Cambria" pitchFamily="18" charset="0"/>
              </a:rPr>
              <a:t>sistem</a:t>
            </a:r>
            <a:endParaRPr lang="en-US" sz="2400" dirty="0" smtClean="0">
              <a:latin typeface="Cambria" pitchFamily="18" charset="0"/>
            </a:endParaRPr>
          </a:p>
          <a:p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971800"/>
            <a:ext cx="5912905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2497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Contoh</a:t>
            </a:r>
            <a:r>
              <a:rPr lang="en-US" dirty="0"/>
              <a:t> </a:t>
            </a:r>
            <a:r>
              <a:rPr lang="en-US" dirty="0" smtClean="0"/>
              <a:t>Sequence Diagram</a:t>
            </a:r>
            <a:endParaRPr lang="en-US" dirty="0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371600"/>
            <a:ext cx="7353599" cy="46219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6283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IkaDewi\SkyDrive\Lecturing\Semester genap 2012-2013\Rekayasa Perangkat Lunak\note\OOAD\checkin-sequence-diagram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5900" y="552450"/>
            <a:ext cx="6172200" cy="5753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70335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ambria" pitchFamily="18" charset="0"/>
              </a:rPr>
              <a:t>Sequence diagram (diagram </a:t>
            </a:r>
            <a:r>
              <a:rPr lang="en-US" sz="2800" dirty="0" err="1" smtClean="0">
                <a:latin typeface="Cambria" pitchFamily="18" charset="0"/>
              </a:rPr>
              <a:t>urutan</a:t>
            </a:r>
            <a:r>
              <a:rPr lang="en-US" sz="2800" dirty="0" smtClean="0">
                <a:latin typeface="Cambria" pitchFamily="18" charset="0"/>
              </a:rPr>
              <a:t>) </a:t>
            </a:r>
            <a:r>
              <a:rPr lang="en-US" sz="2800" dirty="0" err="1" smtClean="0">
                <a:latin typeface="Cambria" pitchFamily="18" charset="0"/>
              </a:rPr>
              <a:t>adalah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suatu</a:t>
            </a:r>
            <a:r>
              <a:rPr lang="en-US" sz="2800" dirty="0" smtClean="0">
                <a:latin typeface="Cambria" pitchFamily="18" charset="0"/>
              </a:rPr>
              <a:t> diagram yang </a:t>
            </a:r>
            <a:r>
              <a:rPr lang="en-US" sz="2800" dirty="0" err="1" smtClean="0">
                <a:latin typeface="Cambria" pitchFamily="18" charset="0"/>
              </a:rPr>
              <a:t>memperlihatkan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atau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menampilkan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interaksi-interaksi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antar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objek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smtClean="0">
                <a:latin typeface="Cambria" pitchFamily="18" charset="0"/>
              </a:rPr>
              <a:t>di </a:t>
            </a:r>
            <a:r>
              <a:rPr lang="en-US" sz="2800" dirty="0" err="1" smtClean="0">
                <a:latin typeface="Cambria" pitchFamily="18" charset="0"/>
              </a:rPr>
              <a:t>dalam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sistem</a:t>
            </a:r>
            <a:r>
              <a:rPr lang="en-US" sz="2800" dirty="0" smtClean="0">
                <a:latin typeface="Cambria" pitchFamily="18" charset="0"/>
              </a:rPr>
              <a:t> yang </a:t>
            </a:r>
            <a:r>
              <a:rPr lang="en-US" sz="2800" dirty="0" err="1" smtClean="0">
                <a:latin typeface="Cambria" pitchFamily="18" charset="0"/>
              </a:rPr>
              <a:t>disusun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pada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sebuah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urutan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atau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rangkaian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waktu</a:t>
            </a:r>
            <a:endParaRPr lang="en-US" sz="2800" dirty="0" smtClean="0">
              <a:latin typeface="Cambria" pitchFamily="18" charset="0"/>
            </a:endParaRPr>
          </a:p>
          <a:p>
            <a:r>
              <a:rPr lang="en-US" sz="2800" dirty="0" err="1" smtClean="0">
                <a:latin typeface="Cambria" pitchFamily="18" charset="0"/>
              </a:rPr>
              <a:t>Interaksi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antar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objek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tersebut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termasuk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pengguna</a:t>
            </a:r>
            <a:r>
              <a:rPr lang="en-US" sz="2800" dirty="0" smtClean="0">
                <a:latin typeface="Cambria" pitchFamily="18" charset="0"/>
              </a:rPr>
              <a:t>, display yang </a:t>
            </a:r>
            <a:r>
              <a:rPr lang="en-US" sz="2800" dirty="0" err="1" smtClean="0">
                <a:latin typeface="Cambria" pitchFamily="18" charset="0"/>
              </a:rPr>
              <a:t>berupa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Cambria" pitchFamily="18" charset="0"/>
              </a:rPr>
              <a:t>pesan</a:t>
            </a:r>
            <a:r>
              <a:rPr lang="en-US" sz="2800" dirty="0" smtClean="0">
                <a:solidFill>
                  <a:srgbClr val="FF0000"/>
                </a:solidFill>
                <a:latin typeface="Cambria" pitchFamily="18" charset="0"/>
              </a:rPr>
              <a:t>/message</a:t>
            </a:r>
          </a:p>
          <a:p>
            <a:endParaRPr lang="en-US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57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Cambria" pitchFamily="18" charset="0"/>
              </a:rPr>
              <a:t>Sequence Diagram </a:t>
            </a:r>
            <a:r>
              <a:rPr lang="en-US" sz="2800" dirty="0" err="1">
                <a:latin typeface="Cambria" pitchFamily="18" charset="0"/>
              </a:rPr>
              <a:t>digunakan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menggambarkan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skenario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atau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rangkaian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langkah-langkah</a:t>
            </a:r>
            <a:r>
              <a:rPr lang="en-US" sz="2800" dirty="0">
                <a:latin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</a:rPr>
              <a:t>dilakukan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sebagai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sebuah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itchFamily="18" charset="0"/>
              </a:rPr>
              <a:t>respon</a:t>
            </a:r>
            <a:r>
              <a:rPr lang="en-US" sz="2800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itchFamily="18" charset="0"/>
              </a:rPr>
              <a:t>dari</a:t>
            </a:r>
            <a:r>
              <a:rPr lang="en-US" sz="2800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itchFamily="18" charset="0"/>
              </a:rPr>
              <a:t>suatu</a:t>
            </a:r>
            <a:r>
              <a:rPr lang="en-US" sz="2800" dirty="0">
                <a:solidFill>
                  <a:srgbClr val="FF0000"/>
                </a:solidFill>
                <a:latin typeface="Cambria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Cambria" pitchFamily="18" charset="0"/>
              </a:rPr>
              <a:t>kejadian</a:t>
            </a:r>
            <a:r>
              <a:rPr lang="en-US" sz="2800" dirty="0">
                <a:solidFill>
                  <a:srgbClr val="FF0000"/>
                </a:solidFill>
                <a:latin typeface="Cambria" pitchFamily="18" charset="0"/>
              </a:rPr>
              <a:t>/even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menghasilkan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Cambria" pitchFamily="18" charset="0"/>
              </a:rPr>
              <a:t>output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tertentu</a:t>
            </a:r>
            <a:endParaRPr lang="en-US" sz="2800" dirty="0" smtClean="0">
              <a:latin typeface="Cambria" pitchFamily="18" charset="0"/>
            </a:endParaRPr>
          </a:p>
          <a:p>
            <a:r>
              <a:rPr lang="en-US" sz="2800" dirty="0" smtClean="0">
                <a:latin typeface="Cambria" pitchFamily="18" charset="0"/>
              </a:rPr>
              <a:t>Sequence </a:t>
            </a:r>
            <a:r>
              <a:rPr lang="en-US" sz="2800" dirty="0">
                <a:latin typeface="Cambria" pitchFamily="18" charset="0"/>
              </a:rPr>
              <a:t>Diagram </a:t>
            </a:r>
            <a:r>
              <a:rPr lang="en-US" sz="2800" dirty="0" err="1">
                <a:latin typeface="Cambria" pitchFamily="18" charset="0"/>
              </a:rPr>
              <a:t>diawali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dari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apa</a:t>
            </a:r>
            <a:r>
              <a:rPr lang="en-US" sz="2800" dirty="0">
                <a:latin typeface="Cambria" pitchFamily="18" charset="0"/>
              </a:rPr>
              <a:t> yang me-trigger </a:t>
            </a:r>
            <a:r>
              <a:rPr lang="en-US" sz="2800" dirty="0" err="1">
                <a:latin typeface="Cambria" pitchFamily="18" charset="0"/>
              </a:rPr>
              <a:t>aktivitas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tersebut</a:t>
            </a:r>
            <a:r>
              <a:rPr lang="en-US" sz="2800" dirty="0">
                <a:latin typeface="Cambria" pitchFamily="18" charset="0"/>
              </a:rPr>
              <a:t>, proses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perubahan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apa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saja</a:t>
            </a:r>
            <a:r>
              <a:rPr lang="en-US" sz="2800" dirty="0">
                <a:latin typeface="Cambria" pitchFamily="18" charset="0"/>
              </a:rPr>
              <a:t> yang </a:t>
            </a:r>
            <a:r>
              <a:rPr lang="en-US" sz="2800" dirty="0" err="1">
                <a:latin typeface="Cambria" pitchFamily="18" charset="0"/>
              </a:rPr>
              <a:t>terjadi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secara</a:t>
            </a:r>
            <a:r>
              <a:rPr lang="en-US" sz="2800" dirty="0">
                <a:latin typeface="Cambria" pitchFamily="18" charset="0"/>
              </a:rPr>
              <a:t> internal 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 output </a:t>
            </a:r>
            <a:r>
              <a:rPr lang="en-US" sz="2800" dirty="0" err="1">
                <a:latin typeface="Cambria" pitchFamily="18" charset="0"/>
              </a:rPr>
              <a:t>apa</a:t>
            </a:r>
            <a:r>
              <a:rPr lang="en-US" sz="2800" dirty="0">
                <a:latin typeface="Cambria" pitchFamily="18" charset="0"/>
              </a:rPr>
              <a:t> yang </a:t>
            </a:r>
            <a:r>
              <a:rPr lang="en-US" sz="2800" dirty="0" err="1" smtClean="0">
                <a:latin typeface="Cambria" pitchFamily="18" charset="0"/>
              </a:rPr>
              <a:t>dihasilkan</a:t>
            </a:r>
            <a:endParaRPr lang="en-US" sz="2800" dirty="0">
              <a:latin typeface="Cambria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816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685800"/>
            <a:ext cx="8229600" cy="4525963"/>
          </a:xfrm>
        </p:spPr>
        <p:txBody>
          <a:bodyPr>
            <a:noAutofit/>
          </a:bodyPr>
          <a:lstStyle/>
          <a:p>
            <a:r>
              <a:rPr lang="en-US" sz="2800" dirty="0">
                <a:latin typeface="Cambria" pitchFamily="18" charset="0"/>
              </a:rPr>
              <a:t>Sequence diagram </a:t>
            </a:r>
            <a:r>
              <a:rPr lang="en-US" sz="2800" dirty="0" err="1">
                <a:latin typeface="Cambria" pitchFamily="18" charset="0"/>
              </a:rPr>
              <a:t>adalah</a:t>
            </a:r>
            <a:r>
              <a:rPr lang="en-US" sz="2800" dirty="0">
                <a:latin typeface="Cambria" pitchFamily="18" charset="0"/>
              </a:rPr>
              <a:t> visual coding ( </a:t>
            </a:r>
            <a:r>
              <a:rPr lang="en-US" sz="2800" dirty="0" err="1">
                <a:latin typeface="Cambria" pitchFamily="18" charset="0"/>
              </a:rPr>
              <a:t>perancangan</a:t>
            </a:r>
            <a:r>
              <a:rPr lang="en-US" sz="2800" dirty="0">
                <a:latin typeface="Cambria" pitchFamily="18" charset="0"/>
              </a:rPr>
              <a:t> form/</a:t>
            </a:r>
            <a:r>
              <a:rPr lang="en-US" sz="2800" dirty="0" err="1">
                <a:latin typeface="Cambria" pitchFamily="18" charset="0"/>
              </a:rPr>
              <a:t>layar</a:t>
            </a:r>
            <a:r>
              <a:rPr lang="en-US" sz="2800" dirty="0">
                <a:latin typeface="Cambria" pitchFamily="18" charset="0"/>
              </a:rPr>
              <a:t>)</a:t>
            </a:r>
          </a:p>
          <a:p>
            <a:r>
              <a:rPr lang="en-US" sz="2800" dirty="0" err="1" smtClean="0">
                <a:latin typeface="Cambria" pitchFamily="18" charset="0"/>
              </a:rPr>
              <a:t>Interaksi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>
                <a:latin typeface="Cambria" pitchFamily="18" charset="0"/>
              </a:rPr>
              <a:t>object yang </a:t>
            </a:r>
            <a:r>
              <a:rPr lang="en-US" sz="2800" dirty="0" err="1">
                <a:latin typeface="Cambria" pitchFamily="18" charset="0"/>
              </a:rPr>
              <a:t>tersusun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suatu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urutan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waktu</a:t>
            </a:r>
            <a:r>
              <a:rPr lang="en-US" sz="2800" dirty="0" smtClean="0">
                <a:latin typeface="Cambria" pitchFamily="18" charset="0"/>
              </a:rPr>
              <a:t>/</a:t>
            </a:r>
            <a:r>
              <a:rPr lang="en-US" sz="2800" dirty="0" err="1" smtClean="0">
                <a:latin typeface="Cambria" pitchFamily="18" charset="0"/>
              </a:rPr>
              <a:t>kejadian</a:t>
            </a:r>
            <a:endParaRPr lang="en-US" sz="2800" dirty="0" smtClean="0">
              <a:latin typeface="Cambria" pitchFamily="18" charset="0"/>
            </a:endParaRPr>
          </a:p>
          <a:p>
            <a:r>
              <a:rPr lang="en-US" sz="2800" dirty="0">
                <a:latin typeface="Cambria" pitchFamily="18" charset="0"/>
              </a:rPr>
              <a:t>Diagram </a:t>
            </a:r>
            <a:r>
              <a:rPr lang="en-US" sz="2800" dirty="0" err="1">
                <a:latin typeface="Cambria" pitchFamily="18" charset="0"/>
              </a:rPr>
              <a:t>ini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secara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khusus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berasosiasi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dengan</a:t>
            </a:r>
            <a:r>
              <a:rPr lang="en-US" sz="2800" dirty="0">
                <a:latin typeface="Cambria" pitchFamily="18" charset="0"/>
              </a:rPr>
              <a:t> use case diagram</a:t>
            </a:r>
          </a:p>
          <a:p>
            <a:r>
              <a:rPr lang="en-US" sz="2800" dirty="0" smtClean="0">
                <a:latin typeface="Cambria" pitchFamily="18" charset="0"/>
              </a:rPr>
              <a:t>Sequence</a:t>
            </a:r>
            <a:r>
              <a:rPr lang="en-US" sz="2800" dirty="0">
                <a:latin typeface="Cambria" pitchFamily="18" charset="0"/>
              </a:rPr>
              <a:t> diagram </a:t>
            </a:r>
            <a:r>
              <a:rPr lang="en-US" sz="2800" dirty="0" err="1">
                <a:latin typeface="Cambria" pitchFamily="18" charset="0"/>
              </a:rPr>
              <a:t>dapat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merubah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atribut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atau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smtClean="0">
                <a:latin typeface="Cambria" pitchFamily="18" charset="0"/>
              </a:rPr>
              <a:t>method </a:t>
            </a:r>
            <a:r>
              <a:rPr lang="en-US" sz="2800" dirty="0" err="1">
                <a:latin typeface="Cambria" pitchFamily="18" charset="0"/>
              </a:rPr>
              <a:t>pada</a:t>
            </a:r>
            <a:r>
              <a:rPr lang="en-US" sz="2800" dirty="0">
                <a:latin typeface="Cambria" pitchFamily="18" charset="0"/>
              </a:rPr>
              <a:t> class yang </a:t>
            </a:r>
            <a:r>
              <a:rPr lang="en-US" sz="2800" dirty="0" err="1">
                <a:latin typeface="Cambria" pitchFamily="18" charset="0"/>
              </a:rPr>
              <a:t>telah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dibentuk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oleh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>
                <a:latin typeface="Cambria" pitchFamily="18" charset="0"/>
              </a:rPr>
              <a:t>class </a:t>
            </a:r>
            <a:r>
              <a:rPr lang="en-US" sz="2800" dirty="0" smtClean="0">
                <a:latin typeface="Cambria" pitchFamily="18" charset="0"/>
              </a:rPr>
              <a:t>diagram</a:t>
            </a:r>
          </a:p>
          <a:p>
            <a:r>
              <a:rPr lang="en-US" sz="2800" dirty="0">
                <a:latin typeface="Cambria" pitchFamily="18" charset="0"/>
              </a:rPr>
              <a:t>Sequence diagram </a:t>
            </a:r>
            <a:r>
              <a:rPr lang="en-US" sz="2800" dirty="0" err="1">
                <a:latin typeface="Cambria" pitchFamily="18" charset="0"/>
              </a:rPr>
              <a:t>memodelkan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aliran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logika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sebuah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sistem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dalam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cara</a:t>
            </a:r>
            <a:r>
              <a:rPr lang="en-US" sz="2800" dirty="0">
                <a:latin typeface="Cambria" pitchFamily="18" charset="0"/>
              </a:rPr>
              <a:t> yang visual</a:t>
            </a:r>
          </a:p>
        </p:txBody>
      </p:sp>
    </p:spTree>
    <p:extLst>
      <p:ext uri="{BB962C8B-B14F-4D97-AF65-F5344CB8AC3E}">
        <p14:creationId xmlns:p14="http://schemas.microsoft.com/office/powerpoint/2010/main" val="247869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457200"/>
            <a:ext cx="8458200" cy="4525963"/>
          </a:xfrm>
        </p:spPr>
        <p:txBody>
          <a:bodyPr>
            <a:noAutofit/>
          </a:bodyPr>
          <a:lstStyle/>
          <a:p>
            <a:r>
              <a:rPr lang="en-US" sz="2800" dirty="0" err="1" smtClean="0">
                <a:latin typeface="Cambria" pitchFamily="18" charset="0"/>
              </a:rPr>
              <a:t>Biasanya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digunakan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tujuan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analisa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dan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 smtClean="0">
                <a:latin typeface="Cambria" pitchFamily="18" charset="0"/>
              </a:rPr>
              <a:t>desain</a:t>
            </a:r>
            <a:endParaRPr lang="en-US" sz="2800" dirty="0">
              <a:latin typeface="Cambria" pitchFamily="18" charset="0"/>
            </a:endParaRPr>
          </a:p>
          <a:p>
            <a:r>
              <a:rPr lang="en-US" sz="2800" dirty="0" err="1" smtClean="0">
                <a:latin typeface="Cambria" pitchFamily="18" charset="0"/>
              </a:rPr>
              <a:t>Memfokuskan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pada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identifikasi</a:t>
            </a:r>
            <a:r>
              <a:rPr lang="en-US" sz="2800" dirty="0">
                <a:latin typeface="Cambria" pitchFamily="18" charset="0"/>
              </a:rPr>
              <a:t> method </a:t>
            </a:r>
            <a:r>
              <a:rPr lang="en-US" sz="2800" dirty="0" err="1">
                <a:latin typeface="Cambria" pitchFamily="18" charset="0"/>
              </a:rPr>
              <a:t>didalam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smtClean="0">
                <a:latin typeface="Cambria" pitchFamily="18" charset="0"/>
              </a:rPr>
              <a:t>      </a:t>
            </a:r>
            <a:r>
              <a:rPr lang="en-US" sz="2800" dirty="0" err="1" smtClean="0">
                <a:latin typeface="Cambria" pitchFamily="18" charset="0"/>
              </a:rPr>
              <a:t>sebuh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 smtClean="0">
                <a:latin typeface="Cambria" pitchFamily="18" charset="0"/>
              </a:rPr>
              <a:t>sistem</a:t>
            </a:r>
            <a:endParaRPr lang="en-US" sz="2800" dirty="0" smtClean="0">
              <a:latin typeface="Cambria" pitchFamily="18" charset="0"/>
            </a:endParaRPr>
          </a:p>
          <a:p>
            <a:r>
              <a:rPr lang="en-US" sz="2800" dirty="0">
                <a:latin typeface="Cambria" pitchFamily="18" charset="0"/>
              </a:rPr>
              <a:t>Sequence diagram </a:t>
            </a:r>
            <a:r>
              <a:rPr lang="en-US" sz="2800" dirty="0" err="1">
                <a:latin typeface="Cambria" pitchFamily="18" charset="0"/>
              </a:rPr>
              <a:t>biasanya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dipakai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memodelkan</a:t>
            </a:r>
            <a:r>
              <a:rPr lang="en-US" sz="2800" dirty="0" smtClean="0">
                <a:latin typeface="Cambria" pitchFamily="18" charset="0"/>
              </a:rPr>
              <a:t>:</a:t>
            </a:r>
          </a:p>
          <a:p>
            <a:pPr lvl="1"/>
            <a:r>
              <a:rPr lang="en-US" dirty="0" err="1">
                <a:latin typeface="Cambria" pitchFamily="18" charset="0"/>
              </a:rPr>
              <a:t>Deskripsi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tentang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sistem</a:t>
            </a:r>
            <a:r>
              <a:rPr lang="en-US" dirty="0">
                <a:latin typeface="Cambria" pitchFamily="18" charset="0"/>
              </a:rPr>
              <a:t> yang </a:t>
            </a:r>
            <a:r>
              <a:rPr lang="en-US" dirty="0" err="1">
                <a:latin typeface="Cambria" pitchFamily="18" charset="0"/>
              </a:rPr>
              <a:t>ada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pada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sebuah</a:t>
            </a:r>
            <a:r>
              <a:rPr lang="en-US" dirty="0">
                <a:latin typeface="Cambria" pitchFamily="18" charset="0"/>
              </a:rPr>
              <a:t>/</a:t>
            </a:r>
            <a:r>
              <a:rPr lang="en-US" dirty="0" err="1">
                <a:latin typeface="Cambria" pitchFamily="18" charset="0"/>
              </a:rPr>
              <a:t>beberapa</a:t>
            </a:r>
            <a:r>
              <a:rPr lang="en-US" dirty="0">
                <a:latin typeface="Cambria" pitchFamily="18" charset="0"/>
              </a:rPr>
              <a:t> use case </a:t>
            </a:r>
            <a:r>
              <a:rPr lang="en-US" dirty="0" err="1" smtClean="0">
                <a:latin typeface="Cambria" pitchFamily="18" charset="0"/>
              </a:rPr>
              <a:t>pada</a:t>
            </a:r>
            <a:r>
              <a:rPr lang="en-US" dirty="0" smtClean="0">
                <a:latin typeface="Cambria" pitchFamily="18" charset="0"/>
              </a:rPr>
              <a:t> use</a:t>
            </a:r>
            <a:r>
              <a:rPr lang="en-US" dirty="0">
                <a:latin typeface="Cambria" pitchFamily="18" charset="0"/>
              </a:rPr>
              <a:t> case diagram, yang </a:t>
            </a:r>
            <a:r>
              <a:rPr lang="en-US" dirty="0" err="1">
                <a:latin typeface="Cambria" pitchFamily="18" charset="0"/>
              </a:rPr>
              <a:t>menggambarkan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hubungan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antara</a:t>
            </a:r>
            <a:r>
              <a:rPr lang="en-US" dirty="0">
                <a:latin typeface="Cambria" pitchFamily="18" charset="0"/>
              </a:rPr>
              <a:t> actor </a:t>
            </a:r>
            <a:r>
              <a:rPr lang="en-US" dirty="0" err="1">
                <a:latin typeface="Cambria" pitchFamily="18" charset="0"/>
              </a:rPr>
              <a:t>dan</a:t>
            </a:r>
            <a:r>
              <a:rPr lang="en-US" dirty="0">
                <a:latin typeface="Cambria" pitchFamily="18" charset="0"/>
              </a:rPr>
              <a:t> use </a:t>
            </a:r>
            <a:r>
              <a:rPr lang="en-US" dirty="0" smtClean="0">
                <a:latin typeface="Cambria" pitchFamily="18" charset="0"/>
              </a:rPr>
              <a:t>case</a:t>
            </a:r>
          </a:p>
          <a:p>
            <a:pPr lvl="1"/>
            <a:r>
              <a:rPr lang="en-US" dirty="0" err="1">
                <a:latin typeface="Cambria" pitchFamily="18" charset="0"/>
              </a:rPr>
              <a:t>Logika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dari</a:t>
            </a:r>
            <a:r>
              <a:rPr lang="en-US" dirty="0">
                <a:latin typeface="Cambria" pitchFamily="18" charset="0"/>
              </a:rPr>
              <a:t> method (operation, function </a:t>
            </a:r>
            <a:r>
              <a:rPr lang="en-US" dirty="0" err="1">
                <a:latin typeface="Cambria" pitchFamily="18" charset="0"/>
              </a:rPr>
              <a:t>atau</a:t>
            </a:r>
            <a:r>
              <a:rPr lang="en-US" dirty="0">
                <a:latin typeface="Cambria" pitchFamily="18" charset="0"/>
              </a:rPr>
              <a:t> procedure</a:t>
            </a:r>
            <a:r>
              <a:rPr lang="en-US" dirty="0" smtClean="0">
                <a:latin typeface="Cambria" pitchFamily="18" charset="0"/>
              </a:rPr>
              <a:t>)</a:t>
            </a:r>
          </a:p>
          <a:p>
            <a:pPr lvl="1"/>
            <a:r>
              <a:rPr lang="en-US" dirty="0" err="1">
                <a:latin typeface="Cambria" pitchFamily="18" charset="0"/>
              </a:rPr>
              <a:t>Logika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dari</a:t>
            </a:r>
            <a:r>
              <a:rPr lang="en-US" dirty="0">
                <a:latin typeface="Cambria" pitchFamily="18" charset="0"/>
              </a:rPr>
              <a:t> services </a:t>
            </a:r>
            <a:r>
              <a:rPr lang="en-US" dirty="0" smtClean="0">
                <a:latin typeface="Cambria" pitchFamily="18" charset="0"/>
              </a:rPr>
              <a:t>(high</a:t>
            </a:r>
            <a:r>
              <a:rPr lang="en-US" dirty="0">
                <a:latin typeface="Cambria" pitchFamily="18" charset="0"/>
              </a:rPr>
              <a:t> level method)</a:t>
            </a:r>
          </a:p>
        </p:txBody>
      </p:sp>
    </p:spTree>
    <p:extLst>
      <p:ext uri="{BB962C8B-B14F-4D97-AF65-F5344CB8AC3E}">
        <p14:creationId xmlns:p14="http://schemas.microsoft.com/office/powerpoint/2010/main" val="3833401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Simbol</a:t>
            </a:r>
            <a:r>
              <a:rPr lang="en-US" dirty="0" smtClean="0"/>
              <a:t> Sequence Diagram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ambria" pitchFamily="18" charset="0"/>
              </a:rPr>
              <a:t>Actor</a:t>
            </a:r>
          </a:p>
          <a:p>
            <a:pPr lvl="1"/>
            <a:r>
              <a:rPr lang="en-US" dirty="0" err="1">
                <a:latin typeface="Cambria" pitchFamily="18" charset="0"/>
              </a:rPr>
              <a:t>Sebuah</a:t>
            </a:r>
            <a:r>
              <a:rPr lang="en-US" dirty="0">
                <a:latin typeface="Cambria" pitchFamily="18" charset="0"/>
              </a:rPr>
              <a:t> Actor </a:t>
            </a:r>
            <a:r>
              <a:rPr lang="en-US" dirty="0" err="1">
                <a:latin typeface="Cambria" pitchFamily="18" charset="0"/>
              </a:rPr>
              <a:t>bisa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diwakili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dengan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Gambar</a:t>
            </a:r>
            <a:r>
              <a:rPr lang="en-US" dirty="0" smtClean="0">
                <a:latin typeface="Cambria" pitchFamily="18" charset="0"/>
              </a:rPr>
              <a:t> Stick</a:t>
            </a:r>
            <a:r>
              <a:rPr lang="en-US" dirty="0">
                <a:latin typeface="Cambria" pitchFamily="18" charset="0"/>
              </a:rPr>
              <a:t> Figure </a:t>
            </a:r>
            <a:r>
              <a:rPr lang="en-US" dirty="0" err="1" smtClean="0">
                <a:latin typeface="Cambria" pitchFamily="18" charset="0"/>
              </a:rPr>
              <a:t>atau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sebuah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kotak</a:t>
            </a:r>
            <a:endParaRPr lang="en-US" dirty="0" smtClean="0">
              <a:latin typeface="Cambria" pitchFamily="18" charset="0"/>
            </a:endParaRPr>
          </a:p>
          <a:p>
            <a:pPr lvl="1"/>
            <a:endParaRPr lang="en-US" dirty="0">
              <a:latin typeface="Cambria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3416914"/>
            <a:ext cx="4857750" cy="199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98684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Cambria" pitchFamily="18" charset="0"/>
              </a:rPr>
              <a:t>Interface</a:t>
            </a:r>
          </a:p>
          <a:p>
            <a:pPr lvl="1"/>
            <a:r>
              <a:rPr lang="en-US" dirty="0" err="1">
                <a:latin typeface="Cambria" pitchFamily="18" charset="0"/>
              </a:rPr>
              <a:t>Sebuah</a:t>
            </a:r>
            <a:r>
              <a:rPr lang="en-US" dirty="0">
                <a:latin typeface="Cambria" pitchFamily="18" charset="0"/>
              </a:rPr>
              <a:t> Interface </a:t>
            </a:r>
            <a:r>
              <a:rPr lang="en-US" dirty="0" err="1">
                <a:latin typeface="Cambria" pitchFamily="18" charset="0"/>
              </a:rPr>
              <a:t>bisa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diwakili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dengan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Gambar</a:t>
            </a:r>
            <a:r>
              <a:rPr lang="en-US" dirty="0" smtClean="0">
                <a:latin typeface="Cambria" pitchFamily="18" charset="0"/>
              </a:rPr>
              <a:t> Boundary</a:t>
            </a:r>
            <a:r>
              <a:rPr lang="en-US" dirty="0">
                <a:latin typeface="Cambria" pitchFamily="18" charset="0"/>
              </a:rPr>
              <a:t> </a:t>
            </a:r>
            <a:r>
              <a:rPr lang="en-US" dirty="0" err="1">
                <a:latin typeface="Cambria" pitchFamily="18" charset="0"/>
              </a:rPr>
              <a:t>atau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sebuah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Kotak</a:t>
            </a:r>
            <a:r>
              <a:rPr lang="en-US" dirty="0" smtClean="0">
                <a:latin typeface="Cambria" pitchFamily="18" charset="0"/>
              </a:rPr>
              <a:t>(Boxes</a:t>
            </a:r>
            <a:r>
              <a:rPr lang="en-US" dirty="0">
                <a:latin typeface="Cambria" pitchFamily="18" charset="0"/>
              </a:rPr>
              <a:t>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9800" y="3429000"/>
            <a:ext cx="4114800" cy="26681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49944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98458" y="914400"/>
            <a:ext cx="8229600" cy="4525963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Cambria" pitchFamily="18" charset="0"/>
              </a:rPr>
              <a:t>Message</a:t>
            </a:r>
          </a:p>
          <a:p>
            <a:pPr lvl="1"/>
            <a:r>
              <a:rPr lang="en-US" dirty="0">
                <a:latin typeface="Cambria" pitchFamily="18" charset="0"/>
              </a:rPr>
              <a:t>Message </a:t>
            </a:r>
            <a:r>
              <a:rPr lang="en-US" dirty="0" err="1">
                <a:latin typeface="Cambria" pitchFamily="18" charset="0"/>
              </a:rPr>
              <a:t>digunakan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untuk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menggambarkan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hubungan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antara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object </a:t>
            </a:r>
            <a:r>
              <a:rPr lang="en-US" dirty="0">
                <a:latin typeface="Cambria" pitchFamily="18" charset="0"/>
              </a:rPr>
              <a:t>yang </a:t>
            </a:r>
            <a:r>
              <a:rPr lang="en-US" dirty="0" err="1">
                <a:latin typeface="Cambria" pitchFamily="18" charset="0"/>
              </a:rPr>
              <a:t>ada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dalam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sistem</a:t>
            </a:r>
            <a:endParaRPr lang="en-US" dirty="0">
              <a:latin typeface="Cambria" pitchFamily="18" charset="0"/>
            </a:endParaRPr>
          </a:p>
          <a:p>
            <a:pPr lvl="1"/>
            <a:r>
              <a:rPr lang="en-US" dirty="0" smtClean="0">
                <a:latin typeface="Cambria" pitchFamily="18" charset="0"/>
              </a:rPr>
              <a:t>Message</a:t>
            </a:r>
            <a:r>
              <a:rPr lang="en-US" dirty="0">
                <a:latin typeface="Cambria" pitchFamily="18" charset="0"/>
              </a:rPr>
              <a:t> </a:t>
            </a:r>
            <a:r>
              <a:rPr lang="en-US" dirty="0" err="1">
                <a:latin typeface="Cambria" pitchFamily="18" charset="0"/>
              </a:rPr>
              <a:t>digambarkan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dengan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garis</a:t>
            </a:r>
            <a:r>
              <a:rPr lang="en-US" dirty="0" smtClean="0">
                <a:latin typeface="Cambria" pitchFamily="18" charset="0"/>
              </a:rPr>
              <a:t> </a:t>
            </a:r>
            <a:r>
              <a:rPr lang="en-US" dirty="0" err="1" smtClean="0">
                <a:latin typeface="Cambria" pitchFamily="18" charset="0"/>
              </a:rPr>
              <a:t>berpanah</a:t>
            </a:r>
            <a:r>
              <a:rPr lang="en-US" dirty="0" smtClean="0">
                <a:latin typeface="Cambria" pitchFamily="18" charset="0"/>
              </a:rPr>
              <a:t>, yang</a:t>
            </a:r>
            <a:r>
              <a:rPr lang="en-US" dirty="0">
                <a:latin typeface="Cambria" pitchFamily="18" charset="0"/>
              </a:rPr>
              <a:t> </a:t>
            </a:r>
            <a:r>
              <a:rPr lang="en-US" dirty="0" err="1">
                <a:latin typeface="Cambria" pitchFamily="18" charset="0"/>
              </a:rPr>
              <a:t>menunjukkan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err="1">
                <a:latin typeface="Cambria" pitchFamily="18" charset="0"/>
              </a:rPr>
              <a:t>arah</a:t>
            </a:r>
            <a:r>
              <a:rPr lang="en-US" dirty="0">
                <a:latin typeface="Cambria" pitchFamily="18" charset="0"/>
              </a:rPr>
              <a:t> </a:t>
            </a:r>
            <a:r>
              <a:rPr lang="en-US" dirty="0" smtClean="0">
                <a:latin typeface="Cambria" pitchFamily="18" charset="0"/>
              </a:rPr>
              <a:t>messages</a:t>
            </a:r>
          </a:p>
          <a:p>
            <a:pPr lvl="1"/>
            <a:endParaRPr lang="en-US" dirty="0">
              <a:latin typeface="Cambria" pitchFamily="18" charset="0"/>
            </a:endParaRPr>
          </a:p>
          <a:p>
            <a:pPr lvl="1"/>
            <a:r>
              <a:rPr lang="en-US" dirty="0">
                <a:latin typeface="Cambria" pitchFamily="18" charset="0"/>
              </a:rPr>
              <a:t>Message yang </a:t>
            </a:r>
            <a:r>
              <a:rPr lang="en-US" dirty="0" err="1">
                <a:latin typeface="Cambria" pitchFamily="18" charset="0"/>
              </a:rPr>
              <a:t>dikirim</a:t>
            </a:r>
            <a:r>
              <a:rPr lang="en-US" dirty="0">
                <a:latin typeface="Cambria" pitchFamily="18" charset="0"/>
              </a:rPr>
              <a:t> </a:t>
            </a:r>
            <a:r>
              <a:rPr lang="en-US" dirty="0" err="1">
                <a:latin typeface="Cambria" pitchFamily="18" charset="0"/>
              </a:rPr>
              <a:t>untuk</a:t>
            </a:r>
            <a:r>
              <a:rPr lang="en-US" dirty="0">
                <a:latin typeface="Cambria" pitchFamily="18" charset="0"/>
              </a:rPr>
              <a:t> </a:t>
            </a:r>
            <a:r>
              <a:rPr lang="en-US" dirty="0" err="1">
                <a:latin typeface="Cambria" pitchFamily="18" charset="0"/>
              </a:rPr>
              <a:t>dirinya</a:t>
            </a:r>
            <a:r>
              <a:rPr lang="en-US" dirty="0">
                <a:latin typeface="Cambria" pitchFamily="18" charset="0"/>
              </a:rPr>
              <a:t> </a:t>
            </a:r>
            <a:r>
              <a:rPr lang="en-US" dirty="0" err="1">
                <a:latin typeface="Cambria" pitchFamily="18" charset="0"/>
              </a:rPr>
              <a:t>sendiri</a:t>
            </a:r>
            <a:r>
              <a:rPr lang="en-US" dirty="0">
                <a:latin typeface="Cambria" pitchFamily="18" charset="0"/>
              </a:rPr>
              <a:t> </a:t>
            </a:r>
            <a:r>
              <a:rPr lang="en-US" dirty="0" smtClean="0">
                <a:latin typeface="Cambria" pitchFamily="18" charset="0"/>
              </a:rPr>
              <a:t>       (</a:t>
            </a:r>
            <a:r>
              <a:rPr lang="en-US" dirty="0">
                <a:latin typeface="Cambria" pitchFamily="18" charset="0"/>
              </a:rPr>
              <a:t>boxes) </a:t>
            </a:r>
            <a:r>
              <a:rPr lang="en-US" dirty="0" err="1">
                <a:latin typeface="Cambria" pitchFamily="18" charset="0"/>
              </a:rPr>
              <a:t>digambarkan</a:t>
            </a:r>
            <a:r>
              <a:rPr lang="en-US" dirty="0">
                <a:latin typeface="Cambria" pitchFamily="18" charset="0"/>
              </a:rPr>
              <a:t> </a:t>
            </a:r>
            <a:r>
              <a:rPr lang="en-US" dirty="0" err="1">
                <a:latin typeface="Cambria" pitchFamily="18" charset="0"/>
              </a:rPr>
              <a:t>dengan</a:t>
            </a:r>
            <a:r>
              <a:rPr lang="en-US" dirty="0">
                <a:latin typeface="Cambria" pitchFamily="18" charset="0"/>
              </a:rPr>
              <a:t> </a:t>
            </a:r>
            <a:r>
              <a:rPr lang="en-US" dirty="0" err="1">
                <a:latin typeface="Cambria" pitchFamily="18" charset="0"/>
              </a:rPr>
              <a:t>bentuk</a:t>
            </a:r>
            <a:endParaRPr lang="en-US" dirty="0">
              <a:latin typeface="Cambria" pitchFamily="18" charset="0"/>
            </a:endParaRPr>
          </a:p>
          <a:p>
            <a:pPr lvl="1"/>
            <a:endParaRPr lang="en-US" dirty="0" smtClean="0">
              <a:latin typeface="Cambria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2362200" y="3505200"/>
            <a:ext cx="4038600" cy="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4800600"/>
            <a:ext cx="3580092" cy="168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5323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199" y="533400"/>
            <a:ext cx="8413987" cy="4525963"/>
          </a:xfrm>
        </p:spPr>
        <p:txBody>
          <a:bodyPr>
            <a:normAutofit/>
          </a:bodyPr>
          <a:lstStyle/>
          <a:p>
            <a:r>
              <a:rPr lang="en-US" sz="2800" dirty="0">
                <a:latin typeface="Cambria" pitchFamily="18" charset="0"/>
              </a:rPr>
              <a:t>Messages </a:t>
            </a:r>
            <a:r>
              <a:rPr lang="en-US" sz="2800" dirty="0" err="1">
                <a:latin typeface="Cambria" pitchFamily="18" charset="0"/>
              </a:rPr>
              <a:t>antara</a:t>
            </a:r>
            <a:r>
              <a:rPr lang="en-US" sz="2800" dirty="0">
                <a:latin typeface="Cambria" pitchFamily="18" charset="0"/>
              </a:rPr>
              <a:t> boxes yang </a:t>
            </a:r>
            <a:r>
              <a:rPr lang="en-US" sz="2800" dirty="0" err="1">
                <a:latin typeface="Cambria" pitchFamily="18" charset="0"/>
              </a:rPr>
              <a:t>berupa</a:t>
            </a:r>
            <a:r>
              <a:rPr lang="en-US" sz="2800" dirty="0">
                <a:latin typeface="Cambria" pitchFamily="18" charset="0"/>
              </a:rPr>
              <a:t> actor </a:t>
            </a:r>
            <a:r>
              <a:rPr lang="en-US" sz="2800" dirty="0" err="1" smtClean="0">
                <a:latin typeface="Cambria" pitchFamily="18" charset="0"/>
              </a:rPr>
              <a:t>manusia</a:t>
            </a:r>
            <a:r>
              <a:rPr lang="en-US" sz="2800" dirty="0" smtClean="0">
                <a:latin typeface="Cambria" pitchFamily="18" charset="0"/>
              </a:rPr>
              <a:t>,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 smtClean="0">
                <a:latin typeface="Cambria" pitchFamily="18" charset="0"/>
              </a:rPr>
              <a:t>maka</a:t>
            </a:r>
            <a:r>
              <a:rPr lang="en-US" sz="2800" dirty="0">
                <a:latin typeface="Cambria" pitchFamily="18" charset="0"/>
              </a:rPr>
              <a:t> message </a:t>
            </a:r>
            <a:r>
              <a:rPr lang="en-US" sz="2800" dirty="0" err="1" smtClean="0">
                <a:latin typeface="Cambria" pitchFamily="18" charset="0"/>
              </a:rPr>
              <a:t>diberikan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dengan</a:t>
            </a:r>
            <a:r>
              <a:rPr lang="en-US" sz="2800" dirty="0">
                <a:latin typeface="Cambria" pitchFamily="18" charset="0"/>
              </a:rPr>
              <a:t> label  </a:t>
            </a:r>
            <a:r>
              <a:rPr lang="en-US" sz="2800" dirty="0" smtClean="0">
                <a:latin typeface="Cambria" pitchFamily="18" charset="0"/>
              </a:rPr>
              <a:t> yang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smtClean="0">
                <a:latin typeface="Cambria" pitchFamily="18" charset="0"/>
              </a:rPr>
              <a:t>           </a:t>
            </a:r>
            <a:r>
              <a:rPr lang="en-US" sz="2800" dirty="0" err="1" smtClean="0">
                <a:latin typeface="Cambria" pitchFamily="18" charset="0"/>
              </a:rPr>
              <a:t>menggambarkan</a:t>
            </a:r>
            <a:r>
              <a:rPr lang="en-US" sz="2800" dirty="0">
                <a:latin typeface="Cambria" pitchFamily="18" charset="0"/>
              </a:rPr>
              <a:t> </a:t>
            </a:r>
            <a:r>
              <a:rPr lang="en-US" sz="2800" dirty="0" err="1">
                <a:latin typeface="Cambria" pitchFamily="18" charset="0"/>
              </a:rPr>
              <a:t>komunikasi</a:t>
            </a:r>
            <a:r>
              <a:rPr lang="en-US" sz="2800" dirty="0">
                <a:latin typeface="Cambria" pitchFamily="18" charset="0"/>
              </a:rPr>
              <a:t> (user interfaces</a:t>
            </a:r>
            <a:r>
              <a:rPr lang="en-US" sz="2800" dirty="0" smtClean="0">
                <a:latin typeface="Cambria" pitchFamily="18" charset="0"/>
              </a:rPr>
              <a:t>)</a:t>
            </a:r>
          </a:p>
          <a:p>
            <a:r>
              <a:rPr lang="en-US" sz="2800" dirty="0" smtClean="0">
                <a:latin typeface="Cambria" pitchFamily="18" charset="0"/>
              </a:rPr>
              <a:t>Message </a:t>
            </a:r>
            <a:r>
              <a:rPr lang="en-US" sz="2800" dirty="0" err="1" smtClean="0">
                <a:latin typeface="Cambria" pitchFamily="18" charset="0"/>
              </a:rPr>
              <a:t>digambarkan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dengan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arah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dari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kiri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ke</a:t>
            </a:r>
            <a:r>
              <a:rPr lang="en-US" sz="2800" dirty="0" smtClean="0">
                <a:latin typeface="Cambria" pitchFamily="18" charset="0"/>
              </a:rPr>
              <a:t> </a:t>
            </a:r>
            <a:r>
              <a:rPr lang="en-US" sz="2800" dirty="0" err="1" smtClean="0">
                <a:latin typeface="Cambria" pitchFamily="18" charset="0"/>
              </a:rPr>
              <a:t>kanan</a:t>
            </a:r>
            <a:endParaRPr lang="en-US" sz="2800" dirty="0" smtClean="0">
              <a:latin typeface="Cambria" pitchFamily="18" charset="0"/>
            </a:endParaRPr>
          </a:p>
          <a:p>
            <a:r>
              <a:rPr lang="en-US" sz="2800" dirty="0">
                <a:latin typeface="Cambria" pitchFamily="18" charset="0"/>
              </a:rPr>
              <a:t>Label </a:t>
            </a:r>
            <a:r>
              <a:rPr lang="en-US" sz="2800" dirty="0" err="1">
                <a:latin typeface="Cambria" pitchFamily="18" charset="0"/>
              </a:rPr>
              <a:t>pada</a:t>
            </a:r>
            <a:r>
              <a:rPr lang="en-US" sz="2800" dirty="0">
                <a:latin typeface="Cambria" pitchFamily="18" charset="0"/>
              </a:rPr>
              <a:t> message rata </a:t>
            </a:r>
            <a:r>
              <a:rPr lang="en-US" sz="2800" dirty="0" err="1">
                <a:latin typeface="Cambria" pitchFamily="18" charset="0"/>
              </a:rPr>
              <a:t>kearah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panah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untuk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mudah</a:t>
            </a:r>
            <a:r>
              <a:rPr lang="en-US" sz="2800" dirty="0">
                <a:latin typeface="Cambria" pitchFamily="18" charset="0"/>
              </a:rPr>
              <a:t> </a:t>
            </a:r>
            <a:r>
              <a:rPr lang="en-US" sz="2800" dirty="0" err="1">
                <a:latin typeface="Cambria" pitchFamily="18" charset="0"/>
              </a:rPr>
              <a:t>memahami</a:t>
            </a:r>
            <a:r>
              <a:rPr lang="en-US" sz="2800" dirty="0">
                <a:latin typeface="Cambria" pitchFamily="18" charset="0"/>
              </a:rPr>
              <a:t> diagram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886200"/>
            <a:ext cx="4419600" cy="22241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3742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273</TotalTime>
  <Words>125</Words>
  <Application>Microsoft Office PowerPoint</Application>
  <PresentationFormat>On-screen Show (4:3)</PresentationFormat>
  <Paragraphs>38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Cambria</vt:lpstr>
      <vt:lpstr>Office Theme</vt:lpstr>
      <vt:lpstr>Sequence Diagram</vt:lpstr>
      <vt:lpstr>PowerPoint Presentation</vt:lpstr>
      <vt:lpstr>PowerPoint Presentation</vt:lpstr>
      <vt:lpstr>PowerPoint Presentation</vt:lpstr>
      <vt:lpstr>PowerPoint Presentation</vt:lpstr>
      <vt:lpstr>Simbol Sequence Diagram</vt:lpstr>
      <vt:lpstr>PowerPoint Presentation</vt:lpstr>
      <vt:lpstr>PowerPoint Presentation</vt:lpstr>
      <vt:lpstr>PowerPoint Presentation</vt:lpstr>
      <vt:lpstr>Return Value</vt:lpstr>
      <vt:lpstr>Control</vt:lpstr>
      <vt:lpstr>Database (Tempat Penyimpanan)</vt:lpstr>
      <vt:lpstr>Contoh Sequence Diagram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Sequence Diagram</dc:title>
  <dc:creator>IkaDewi</dc:creator>
  <cp:lastModifiedBy>Rievs</cp:lastModifiedBy>
  <cp:revision>11</cp:revision>
  <dcterms:created xsi:type="dcterms:W3CDTF">2013-05-17T05:59:21Z</dcterms:created>
  <dcterms:modified xsi:type="dcterms:W3CDTF">2020-02-12T12:17:33Z</dcterms:modified>
</cp:coreProperties>
</file>