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0" r:id="rId4"/>
    <p:sldId id="262" r:id="rId5"/>
    <p:sldId id="264" r:id="rId6"/>
    <p:sldId id="265" r:id="rId7"/>
    <p:sldId id="268" r:id="rId8"/>
    <p:sldId id="274" r:id="rId9"/>
    <p:sldId id="275" r:id="rId10"/>
    <p:sldId id="257" r:id="rId11"/>
    <p:sldId id="259" r:id="rId12"/>
    <p:sldId id="269" r:id="rId13"/>
    <p:sldId id="266" r:id="rId14"/>
    <p:sldId id="267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8A42-748B-4F8F-9BE7-0F195EE17432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99EDE-5897-417F-9E64-D01F3042A7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884-EEB2-45E1-9904-B1F7F9D76A7D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FED4-59EF-42AC-ACF5-682FA7D93C7B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4F72-EC97-43B8-9BD7-F8DB8BA6160E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E97-30C4-4C39-B702-70A8BB1ED1ED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CBA7-B7DB-4791-990F-70899D555737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56145-3690-47C6-B94F-7F1C57F5609E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0F1B-BBD6-4F71-A2B0-74C51BAAD22C}" type="datetime1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AD9D-539B-4E6C-B604-C757489624E3}" type="datetime1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CF2-5B39-4538-B6B1-EC4A9CA03BF7}" type="datetime1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7F55-7F03-4363-9495-B3C4174CD8CB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A4F1-448C-4B00-AA8D-5A5E7673E7CC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rgbClr val="FFEFD1">
                <a:alpha val="0"/>
              </a:srgbClr>
            </a:gs>
            <a:gs pos="64999">
              <a:srgbClr val="F0EBD5"/>
            </a:gs>
            <a:gs pos="100000">
              <a:srgbClr val="D1C39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547B1-A888-4267-AA1B-9BDE2B870FCB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151D-7625-476B-B02D-ED55BF25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153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ANALISA &amp; PERANCANGAN PERANGKAT LUNAK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err="1" smtClean="0"/>
              <a:t>Moch</a:t>
            </a:r>
            <a:r>
              <a:rPr lang="en-US" dirty="0" smtClean="0"/>
              <a:t>. </a:t>
            </a:r>
            <a:r>
              <a:rPr lang="en-US" dirty="0" err="1" smtClean="0"/>
              <a:t>Arief</a:t>
            </a:r>
            <a:r>
              <a:rPr lang="en-US" dirty="0" smtClean="0"/>
              <a:t> S, </a:t>
            </a:r>
            <a:r>
              <a:rPr lang="en-US" dirty="0" err="1" smtClean="0"/>
              <a:t>M.Kom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smtClean="0"/>
              <a:t> RPL – Software Engineering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Software Engineering </a:t>
            </a:r>
            <a:r>
              <a:rPr lang="en-US" dirty="0" err="1" smtClean="0"/>
              <a:t>adalah</a:t>
            </a:r>
            <a:r>
              <a:rPr lang="en-US" dirty="0" smtClean="0"/>
              <a:t> </a:t>
            </a:r>
            <a:r>
              <a:rPr lang="en-US" dirty="0" err="1" smtClean="0"/>
              <a:t>ilmu</a:t>
            </a:r>
            <a:r>
              <a:rPr lang="en-US" dirty="0" smtClean="0"/>
              <a:t> </a:t>
            </a:r>
            <a:r>
              <a:rPr lang="en-US" dirty="0" err="1" smtClean="0"/>
              <a:t>dan</a:t>
            </a:r>
            <a:r>
              <a:rPr lang="en-US" dirty="0" smtClean="0"/>
              <a:t> </a:t>
            </a:r>
            <a:r>
              <a:rPr lang="en-US" dirty="0" err="1" smtClean="0"/>
              <a:t>seni</a:t>
            </a:r>
            <a:r>
              <a:rPr lang="en-US" dirty="0" smtClean="0"/>
              <a:t> </a:t>
            </a:r>
            <a:r>
              <a:rPr lang="en-US" dirty="0" err="1" smtClean="0"/>
              <a:t>membangunan</a:t>
            </a:r>
            <a:r>
              <a:rPr lang="en-US" dirty="0" smtClean="0"/>
              <a:t> 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 </a:t>
            </a:r>
            <a:r>
              <a:rPr lang="en-US" dirty="0" err="1" smtClean="0"/>
              <a:t>lunak</a:t>
            </a:r>
            <a:r>
              <a:rPr lang="en-US" dirty="0" smtClean="0"/>
              <a:t> agar </a:t>
            </a:r>
            <a:r>
              <a:rPr lang="en-US" dirty="0" err="1" smtClean="0"/>
              <a:t>dapat</a:t>
            </a:r>
            <a:r>
              <a:rPr lang="en-US" dirty="0" smtClean="0"/>
              <a:t> :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8580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E6D1-C429-4532-A5FF-8AE462205481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Perbedaan</a:t>
            </a:r>
            <a:r>
              <a:rPr lang="en-US" dirty="0" smtClean="0"/>
              <a:t> RPL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Beda RPL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? </a:t>
            </a:r>
          </a:p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hardware, </a:t>
            </a:r>
            <a:r>
              <a:rPr lang="en-US" dirty="0" err="1" smtClean="0"/>
              <a:t>rekayasa</a:t>
            </a:r>
            <a:r>
              <a:rPr lang="en-US" dirty="0" smtClean="0"/>
              <a:t> PL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. RPL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PL, </a:t>
            </a:r>
            <a:r>
              <a:rPr lang="en-US" dirty="0" err="1" smtClean="0"/>
              <a:t>infrasktruktur</a:t>
            </a:r>
            <a:r>
              <a:rPr lang="en-US" dirty="0" smtClean="0"/>
              <a:t>,  </a:t>
            </a:r>
            <a:r>
              <a:rPr lang="en-US" dirty="0" err="1" smtClean="0"/>
              <a:t>kontrol</a:t>
            </a:r>
            <a:r>
              <a:rPr lang="en-US" dirty="0" smtClean="0"/>
              <a:t>,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database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(system engineers)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arsitektural</a:t>
            </a:r>
            <a:r>
              <a:rPr lang="en-US" dirty="0" smtClean="0"/>
              <a:t>,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peluncurannya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4770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F217-984D-4072-A433-7535BB84CDB6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KETERKAITAN RPL DENGAN BIDANG ILMU LAIN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, </a:t>
            </a:r>
            <a:r>
              <a:rPr lang="en-US" dirty="0" err="1" smtClean="0"/>
              <a:t>finansial</a:t>
            </a:r>
            <a:r>
              <a:rPr lang="en-US" dirty="0" smtClean="0"/>
              <a:t>, </a:t>
            </a:r>
            <a:r>
              <a:rPr lang="en-US" dirty="0" err="1" smtClean="0"/>
              <a:t>pemasaran</a:t>
            </a:r>
            <a:r>
              <a:rPr lang="en-US" dirty="0" smtClean="0"/>
              <a:t>,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r>
              <a:rPr lang="en-US" dirty="0" smtClean="0"/>
              <a:t>,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lvl="0"/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linier, </a:t>
            </a:r>
            <a:r>
              <a:rPr lang="en-US" dirty="0" err="1" smtClean="0"/>
              <a:t>kalkulus</a:t>
            </a:r>
            <a:r>
              <a:rPr lang="en-US" dirty="0" smtClean="0"/>
              <a:t>, </a:t>
            </a:r>
            <a:r>
              <a:rPr lang="en-US" dirty="0" err="1" smtClean="0"/>
              <a:t>peluang</a:t>
            </a:r>
            <a:r>
              <a:rPr lang="en-US" dirty="0" smtClean="0"/>
              <a:t>, </a:t>
            </a:r>
            <a:r>
              <a:rPr lang="en-US" dirty="0" err="1" smtClean="0"/>
              <a:t>statistik</a:t>
            </a:r>
            <a:r>
              <a:rPr lang="en-US" dirty="0" smtClean="0"/>
              <a:t>,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diskrit</a:t>
            </a:r>
            <a:endParaRPr lang="en-US" dirty="0" smtClean="0"/>
          </a:p>
          <a:p>
            <a:pPr lvl="0"/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, </a:t>
            </a:r>
            <a:r>
              <a:rPr lang="en-US" dirty="0" err="1" smtClean="0"/>
              <a:t>anggaran</a:t>
            </a:r>
            <a:r>
              <a:rPr lang="en-US" dirty="0" smtClean="0"/>
              <a:t>,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kualitas</a:t>
            </a:r>
            <a:r>
              <a:rPr lang="en-US" dirty="0" smtClean="0"/>
              <a:t>,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keandalan</a:t>
            </a:r>
            <a:r>
              <a:rPr lang="en-US" dirty="0" smtClean="0"/>
              <a:t>,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metode-metode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endParaRPr lang="en-US" dirty="0" smtClean="0"/>
          </a:p>
          <a:p>
            <a:pPr lvl="0"/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ergonomika</a:t>
            </a:r>
            <a:r>
              <a:rPr lang="en-US" dirty="0" smtClean="0"/>
              <a:t> </a:t>
            </a:r>
            <a:r>
              <a:rPr lang="en-US" dirty="0" err="1" smtClean="0"/>
              <a:t>menyangkut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( </a:t>
            </a:r>
            <a:r>
              <a:rPr lang="en-US" dirty="0" err="1" smtClean="0"/>
              <a:t>interaksi</a:t>
            </a:r>
            <a:r>
              <a:rPr lang="en-US" dirty="0" smtClean="0"/>
              <a:t>)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lain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lvl="0"/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biaya-keuntungan</a:t>
            </a:r>
            <a:r>
              <a:rPr lang="en-US" dirty="0" smtClean="0"/>
              <a:t>, </a:t>
            </a:r>
            <a:r>
              <a:rPr lang="en-US" dirty="0" err="1" smtClean="0"/>
              <a:t>pemodelan</a:t>
            </a:r>
            <a:r>
              <a:rPr lang="en-US" dirty="0" smtClean="0"/>
              <a:t>, </a:t>
            </a:r>
            <a:r>
              <a:rPr lang="en-US" dirty="0" err="1" smtClean="0"/>
              <a:t>simulasi</a:t>
            </a:r>
            <a:r>
              <a:rPr lang="en-US" dirty="0" smtClean="0"/>
              <a:t>,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EC85-09E0-4647-B072-C835D0384AB8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589189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r>
              <a:rPr lang="en-US" dirty="0" smtClean="0"/>
              <a:t>,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dirty="0" smtClean="0"/>
              <a:t>1. 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</a:p>
          <a:p>
            <a:pPr indent="-1588">
              <a:buNone/>
            </a:pP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kegunaannya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 </a:t>
            </a:r>
            <a:r>
              <a:rPr lang="en-US" dirty="0" err="1" smtClean="0"/>
              <a:t>komputer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penerjemah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(compiler/interpreter)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2. 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</a:p>
          <a:p>
            <a:pPr indent="-1588">
              <a:buNone/>
            </a:pP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kegunaannya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masalalah-masalah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err="1" smtClean="0"/>
              <a:t>paket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buatan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4770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8642-C62E-4E09-9862-85C20A0A9462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dirty="0" err="1" smtClean="0"/>
              <a:t>Sedangkan</a:t>
            </a:r>
            <a:r>
              <a:rPr lang="en-US" sz="1600" dirty="0" smtClean="0"/>
              <a:t> </a:t>
            </a:r>
            <a:r>
              <a:rPr lang="en-US" sz="1600" dirty="0" err="1" smtClean="0"/>
              <a:t>dilihat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aplikasinya</a:t>
            </a:r>
            <a:r>
              <a:rPr lang="en-US" sz="1600" dirty="0" smtClean="0"/>
              <a:t>,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</a:t>
            </a:r>
            <a:r>
              <a:rPr lang="en-US" sz="1600" dirty="0" err="1" smtClean="0"/>
              <a:t>dibedakan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: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err="1" smtClean="0"/>
              <a:t>Perangkat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Lunak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Sistem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Sistem</a:t>
            </a:r>
            <a:r>
              <a:rPr lang="en-US" sz="1600" b="1" dirty="0" smtClean="0"/>
              <a:t> Software) </a:t>
            </a:r>
            <a:r>
              <a:rPr lang="en-US" sz="1600" dirty="0" smtClean="0"/>
              <a:t>; </a:t>
            </a:r>
            <a:r>
              <a:rPr lang="en-US" sz="1600" dirty="0" err="1" smtClean="0"/>
              <a:t>Sekumpulan</a:t>
            </a:r>
            <a:r>
              <a:rPr lang="en-US" sz="1600" dirty="0" smtClean="0"/>
              <a:t> program yang </a:t>
            </a:r>
            <a:r>
              <a:rPr lang="en-US" sz="1600" dirty="0" err="1" smtClean="0"/>
              <a:t>ditulis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kepentingan</a:t>
            </a:r>
            <a:r>
              <a:rPr lang="en-US" sz="1600" dirty="0" smtClean="0"/>
              <a:t> program lain,  </a:t>
            </a:r>
            <a:r>
              <a:rPr lang="en-US" sz="1600" dirty="0" err="1" smtClean="0"/>
              <a:t>contoh</a:t>
            </a:r>
            <a:r>
              <a:rPr lang="en-US" sz="1600" dirty="0" smtClean="0"/>
              <a:t> editor,  driver </a:t>
            </a:r>
            <a:r>
              <a:rPr lang="en-US" sz="1600" dirty="0" err="1" smtClean="0"/>
              <a:t>dan</a:t>
            </a:r>
            <a:r>
              <a:rPr lang="en-US" sz="1600" dirty="0" smtClean="0"/>
              <a:t> lain-lain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err="1" smtClean="0"/>
              <a:t>Perangkat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Lunak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Waktu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Nyata</a:t>
            </a:r>
            <a:r>
              <a:rPr lang="en-US" sz="1600" b="1" dirty="0" smtClean="0"/>
              <a:t> (Real Time Software) </a:t>
            </a:r>
            <a:r>
              <a:rPr lang="en-US" sz="1600" dirty="0" smtClean="0"/>
              <a:t>;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mengukur</a:t>
            </a:r>
            <a:r>
              <a:rPr lang="en-US" sz="1600" dirty="0" smtClean="0"/>
              <a:t>/</a:t>
            </a:r>
            <a:r>
              <a:rPr lang="en-US" sz="1600" dirty="0" err="1" smtClean="0"/>
              <a:t>menganalisis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mengontrol</a:t>
            </a:r>
            <a:r>
              <a:rPr lang="en-US" sz="1600" dirty="0" smtClean="0"/>
              <a:t> </a:t>
            </a:r>
            <a:r>
              <a:rPr lang="en-US" sz="1600" dirty="0" err="1" smtClean="0"/>
              <a:t>proses</a:t>
            </a:r>
            <a:r>
              <a:rPr lang="en-US" sz="1600" dirty="0" smtClean="0"/>
              <a:t> </a:t>
            </a:r>
            <a:r>
              <a:rPr lang="en-US" sz="1600" dirty="0" err="1" smtClean="0"/>
              <a:t>pemasukan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lingkungan</a:t>
            </a:r>
            <a:r>
              <a:rPr lang="en-US" sz="1600" dirty="0" smtClean="0"/>
              <a:t> </a:t>
            </a:r>
            <a:r>
              <a:rPr lang="en-US" sz="1600" dirty="0" err="1" smtClean="0"/>
              <a:t>luar</a:t>
            </a:r>
            <a:r>
              <a:rPr lang="en-US" sz="1600" dirty="0" smtClean="0"/>
              <a:t>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menghasilkan</a:t>
            </a:r>
            <a:r>
              <a:rPr lang="en-US" sz="1600" dirty="0" smtClean="0"/>
              <a:t> </a:t>
            </a:r>
            <a:r>
              <a:rPr lang="en-US" sz="1600" dirty="0" err="1" smtClean="0"/>
              <a:t>laporan</a:t>
            </a:r>
            <a:r>
              <a:rPr lang="en-US" sz="1600" dirty="0" smtClean="0"/>
              <a:t> yang  </a:t>
            </a:r>
            <a:r>
              <a:rPr lang="en-US" sz="1600" dirty="0" err="1" smtClean="0"/>
              <a:t>diinginkan</a:t>
            </a:r>
            <a:r>
              <a:rPr lang="en-US" sz="1600" dirty="0" smtClean="0"/>
              <a:t>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err="1" smtClean="0"/>
              <a:t>Perangkat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Lunak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Bisnis</a:t>
            </a:r>
            <a:r>
              <a:rPr lang="en-US" sz="1600" b="1" dirty="0" smtClean="0"/>
              <a:t> (Business Software</a:t>
            </a:r>
            <a:r>
              <a:rPr lang="en-US" sz="1600" dirty="0" smtClean="0"/>
              <a:t>) ;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memberikan</a:t>
            </a:r>
            <a:r>
              <a:rPr lang="en-US" sz="1600" dirty="0" smtClean="0"/>
              <a:t> </a:t>
            </a:r>
            <a:r>
              <a:rPr lang="en-US" sz="1600" dirty="0" err="1" smtClean="0"/>
              <a:t>fasilitas</a:t>
            </a:r>
            <a:r>
              <a:rPr lang="en-US" sz="1600" dirty="0" smtClean="0"/>
              <a:t> </a:t>
            </a:r>
            <a:r>
              <a:rPr lang="en-US" sz="1600" dirty="0" err="1" smtClean="0"/>
              <a:t>operasi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fasilitas</a:t>
            </a:r>
            <a:r>
              <a:rPr lang="en-US" sz="1600" dirty="0" smtClean="0"/>
              <a:t>  </a:t>
            </a:r>
            <a:r>
              <a:rPr lang="en-US" sz="1600" dirty="0" err="1" smtClean="0"/>
              <a:t>pengambilan</a:t>
            </a:r>
            <a:r>
              <a:rPr lang="en-US" sz="1600" dirty="0" smtClean="0"/>
              <a:t> </a:t>
            </a:r>
            <a:r>
              <a:rPr lang="en-US" sz="1600" dirty="0" err="1" smtClean="0"/>
              <a:t>keputusan</a:t>
            </a:r>
            <a:r>
              <a:rPr lang="en-US" sz="1600" dirty="0" smtClean="0"/>
              <a:t> </a:t>
            </a:r>
            <a:r>
              <a:rPr lang="en-US" sz="1600" dirty="0" err="1" smtClean="0"/>
              <a:t>manajemen</a:t>
            </a:r>
            <a:r>
              <a:rPr lang="en-US" sz="1600" dirty="0" smtClean="0"/>
              <a:t>, </a:t>
            </a:r>
            <a:r>
              <a:rPr lang="en-US" sz="1600" dirty="0" err="1" smtClean="0"/>
              <a:t>contoh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akuntansi</a:t>
            </a:r>
            <a:r>
              <a:rPr lang="en-US" sz="1600" dirty="0" smtClean="0"/>
              <a:t>, inventory, payroll </a:t>
            </a:r>
            <a:r>
              <a:rPr lang="en-US" sz="1600" dirty="0" err="1" smtClean="0"/>
              <a:t>dan</a:t>
            </a:r>
            <a:r>
              <a:rPr lang="en-US" sz="1600" dirty="0" smtClean="0"/>
              <a:t>  lain-lain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err="1" smtClean="0"/>
              <a:t>Perangat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Lunak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Rekayasa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Sains</a:t>
            </a:r>
            <a:r>
              <a:rPr lang="en-US" sz="1600" b="1" dirty="0" smtClean="0"/>
              <a:t> (Engineering and Scientific Software);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bidang</a:t>
            </a:r>
            <a:r>
              <a:rPr lang="en-US" sz="1600" dirty="0" smtClean="0"/>
              <a:t> </a:t>
            </a:r>
            <a:r>
              <a:rPr lang="en-US" sz="1600" dirty="0" err="1" smtClean="0"/>
              <a:t>aplikasi</a:t>
            </a:r>
            <a:r>
              <a:rPr lang="en-US" sz="1600" dirty="0" smtClean="0"/>
              <a:t> </a:t>
            </a:r>
            <a:r>
              <a:rPr lang="en-US" sz="1600" dirty="0" err="1" smtClean="0"/>
              <a:t>teknik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kerekayasaan</a:t>
            </a:r>
            <a:r>
              <a:rPr lang="en-US" sz="1600" dirty="0" smtClean="0"/>
              <a:t> 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</a:t>
            </a:r>
            <a:r>
              <a:rPr lang="en-US" sz="1600" dirty="0" err="1" smtClean="0"/>
              <a:t>jenis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biasanya</a:t>
            </a:r>
            <a:r>
              <a:rPr lang="en-US" sz="1600" dirty="0" smtClean="0"/>
              <a:t> </a:t>
            </a:r>
            <a:r>
              <a:rPr lang="en-US" sz="1600" dirty="0" err="1" smtClean="0"/>
              <a:t>berhubungan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komputasi</a:t>
            </a:r>
            <a:r>
              <a:rPr lang="en-US" sz="1600" dirty="0" smtClean="0"/>
              <a:t> data </a:t>
            </a:r>
            <a:r>
              <a:rPr lang="en-US" sz="1600" dirty="0" err="1" smtClean="0"/>
              <a:t>numerik</a:t>
            </a:r>
            <a:r>
              <a:rPr lang="en-US" sz="1600" dirty="0" smtClean="0"/>
              <a:t>,  CAD (Computer Aided Design), </a:t>
            </a:r>
            <a:r>
              <a:rPr lang="en-US" sz="1600" dirty="0" err="1" smtClean="0"/>
              <a:t>simulasi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lain-lain.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smtClean="0"/>
              <a:t>Embedded Software</a:t>
            </a:r>
            <a:r>
              <a:rPr lang="en-US" sz="1600" dirty="0" smtClean="0"/>
              <a:t> ;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 </a:t>
            </a:r>
            <a:r>
              <a:rPr lang="en-US" sz="1600" dirty="0" err="1" smtClean="0"/>
              <a:t>mengontrol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produk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dimana</a:t>
            </a:r>
            <a:r>
              <a:rPr lang="en-US" sz="1600" dirty="0" smtClean="0"/>
              <a:t>  </a:t>
            </a:r>
            <a:r>
              <a:rPr lang="en-US" sz="1600" dirty="0" err="1" smtClean="0"/>
              <a:t>perangkat</a:t>
            </a:r>
            <a:r>
              <a:rPr lang="en-US" sz="1600" dirty="0" smtClean="0"/>
              <a:t> </a:t>
            </a:r>
            <a:r>
              <a:rPr lang="en-US" sz="1600" dirty="0" err="1" smtClean="0"/>
              <a:t>lunak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disimpan</a:t>
            </a:r>
            <a:r>
              <a:rPr lang="en-US" sz="1600" dirty="0" smtClean="0"/>
              <a:t>. </a:t>
            </a:r>
            <a:r>
              <a:rPr lang="en-US" sz="1600" dirty="0" err="1" smtClean="0"/>
              <a:t>Biasanya</a:t>
            </a:r>
            <a:r>
              <a:rPr lang="en-US" sz="1600" dirty="0" smtClean="0"/>
              <a:t> </a:t>
            </a:r>
            <a:r>
              <a:rPr lang="en-US" sz="1600" dirty="0" err="1" smtClean="0"/>
              <a:t>ditempatkan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ROM, </a:t>
            </a:r>
            <a:r>
              <a:rPr lang="en-US" sz="1600" dirty="0" err="1" smtClean="0"/>
              <a:t>contoh</a:t>
            </a:r>
            <a:r>
              <a:rPr lang="en-US" sz="1600" dirty="0" smtClean="0"/>
              <a:t> </a:t>
            </a:r>
            <a:r>
              <a:rPr lang="en-US" sz="1600" dirty="0" err="1" smtClean="0"/>
              <a:t>Tombol</a:t>
            </a:r>
            <a:r>
              <a:rPr lang="en-US" sz="1600" dirty="0" smtClean="0"/>
              <a:t>  </a:t>
            </a:r>
            <a:r>
              <a:rPr lang="en-US" sz="1600" dirty="0" err="1" smtClean="0"/>
              <a:t>di</a:t>
            </a:r>
            <a:r>
              <a:rPr lang="en-US" sz="1600" dirty="0" smtClean="0"/>
              <a:t> Microwave Oven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err="1" smtClean="0"/>
              <a:t>Perangkat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Lunak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Komputer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Pribadi</a:t>
            </a:r>
            <a:r>
              <a:rPr lang="en-US" sz="1600" b="1" dirty="0" smtClean="0"/>
              <a:t> (Personal Computer Software) </a:t>
            </a:r>
            <a:r>
              <a:rPr lang="en-US" sz="1600" dirty="0" smtClean="0"/>
              <a:t>; </a:t>
            </a:r>
            <a:r>
              <a:rPr lang="en-US" sz="1600" dirty="0" err="1" smtClean="0"/>
              <a:t>Banyak</a:t>
            </a:r>
            <a:r>
              <a:rPr lang="en-US" sz="1600" dirty="0" smtClean="0"/>
              <a:t> 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aplikasi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bersifat</a:t>
            </a:r>
            <a:r>
              <a:rPr lang="en-US" sz="1600" dirty="0" smtClean="0"/>
              <a:t> </a:t>
            </a:r>
            <a:r>
              <a:rPr lang="en-US" sz="1600" dirty="0" err="1" smtClean="0"/>
              <a:t>perorangan</a:t>
            </a:r>
            <a:r>
              <a:rPr lang="en-US" sz="1600" dirty="0" smtClean="0"/>
              <a:t>, </a:t>
            </a:r>
            <a:r>
              <a:rPr lang="en-US" sz="1600" dirty="0" err="1" smtClean="0"/>
              <a:t>contohnya</a:t>
            </a:r>
            <a:r>
              <a:rPr lang="en-US" sz="1600" dirty="0" smtClean="0"/>
              <a:t> : </a:t>
            </a:r>
            <a:r>
              <a:rPr lang="en-US" sz="1600" dirty="0" err="1" smtClean="0"/>
              <a:t>pengolah</a:t>
            </a:r>
            <a:r>
              <a:rPr lang="en-US" sz="1600" dirty="0" smtClean="0"/>
              <a:t>  </a:t>
            </a:r>
            <a:r>
              <a:rPr lang="en-US" sz="1600" dirty="0" err="1" smtClean="0"/>
              <a:t>kata</a:t>
            </a:r>
            <a:r>
              <a:rPr lang="en-US" sz="1600" dirty="0" smtClean="0"/>
              <a:t>, spreadsheet, game, DBMS </a:t>
            </a:r>
            <a:r>
              <a:rPr lang="en-US" sz="1600" dirty="0" err="1" smtClean="0"/>
              <a:t>dan</a:t>
            </a:r>
            <a:r>
              <a:rPr lang="en-US" sz="1600" dirty="0" smtClean="0"/>
              <a:t> lain-lain. </a:t>
            </a:r>
          </a:p>
          <a:p>
            <a:pPr marL="287338" indent="-287338" algn="just">
              <a:buFont typeface="+mj-lt"/>
              <a:buAutoNum type="arabicPeriod"/>
            </a:pPr>
            <a:r>
              <a:rPr lang="en-US" sz="1600" b="1" dirty="0" err="1" smtClean="0"/>
              <a:t>Perangkat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Lunak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Intelegensia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Buatan</a:t>
            </a:r>
            <a:r>
              <a:rPr lang="en-US" sz="1600" b="1" dirty="0" smtClean="0"/>
              <a:t> (Artificial Intelligent Software) </a:t>
            </a:r>
            <a:r>
              <a:rPr lang="en-US" sz="1600" dirty="0" smtClean="0"/>
              <a:t>; </a:t>
            </a:r>
            <a:r>
              <a:rPr lang="en-US" sz="1600" dirty="0" err="1" smtClean="0"/>
              <a:t>Dibuat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teknik</a:t>
            </a:r>
            <a:r>
              <a:rPr lang="en-US" sz="1600" dirty="0" smtClean="0"/>
              <a:t> </a:t>
            </a:r>
            <a:r>
              <a:rPr lang="en-US" sz="1600" dirty="0" err="1" smtClean="0"/>
              <a:t>algoritma</a:t>
            </a:r>
            <a:r>
              <a:rPr lang="en-US" sz="1600" dirty="0" smtClean="0"/>
              <a:t> non-</a:t>
            </a:r>
            <a:r>
              <a:rPr lang="en-US" sz="1600" dirty="0" err="1" smtClean="0"/>
              <a:t>numerik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memecahkan</a:t>
            </a:r>
            <a:r>
              <a:rPr lang="en-US" sz="1600" dirty="0" smtClean="0"/>
              <a:t> </a:t>
            </a:r>
            <a:r>
              <a:rPr lang="en-US" sz="1600" dirty="0" err="1" smtClean="0"/>
              <a:t>masalah</a:t>
            </a:r>
            <a:r>
              <a:rPr lang="en-US" sz="1600" dirty="0" smtClean="0"/>
              <a:t> yang </a:t>
            </a:r>
            <a:r>
              <a:rPr lang="en-US" sz="1600" dirty="0" err="1" smtClean="0"/>
              <a:t>kompleks</a:t>
            </a:r>
            <a:r>
              <a:rPr lang="en-US" sz="1600" dirty="0" smtClean="0"/>
              <a:t>, 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bidang</a:t>
            </a:r>
            <a:r>
              <a:rPr lang="en-US" sz="1600" dirty="0" smtClean="0"/>
              <a:t> </a:t>
            </a:r>
            <a:r>
              <a:rPr lang="en-US" sz="1600" dirty="0" err="1" smtClean="0"/>
              <a:t>aplikasi</a:t>
            </a:r>
            <a:r>
              <a:rPr lang="en-US" sz="1600" dirty="0" smtClean="0"/>
              <a:t> </a:t>
            </a:r>
            <a:r>
              <a:rPr lang="en-US" sz="1600" dirty="0" err="1" smtClean="0"/>
              <a:t>kecerdasan</a:t>
            </a:r>
            <a:r>
              <a:rPr lang="en-US" sz="1600" dirty="0" smtClean="0"/>
              <a:t> </a:t>
            </a:r>
            <a:r>
              <a:rPr lang="en-US" sz="1600" dirty="0" err="1" smtClean="0"/>
              <a:t>buatan</a:t>
            </a:r>
            <a:r>
              <a:rPr lang="en-US" sz="1600" dirty="0" smtClean="0"/>
              <a:t>, </a:t>
            </a:r>
            <a:r>
              <a:rPr lang="en-US" sz="1600" dirty="0" err="1" smtClean="0"/>
              <a:t>contohnya</a:t>
            </a:r>
            <a:r>
              <a:rPr lang="en-US" sz="1600" dirty="0" smtClean="0"/>
              <a:t> : game, expert </a:t>
            </a:r>
            <a:r>
              <a:rPr lang="en-US" sz="1600" dirty="0" err="1" smtClean="0"/>
              <a:t>sistem</a:t>
            </a:r>
            <a:r>
              <a:rPr lang="en-US" sz="1600" dirty="0" smtClean="0"/>
              <a:t>, neural network, Turbo Prolog, </a:t>
            </a:r>
            <a:r>
              <a:rPr lang="en-US" sz="1600" dirty="0" err="1" smtClean="0"/>
              <a:t>dan</a:t>
            </a:r>
            <a:r>
              <a:rPr lang="en-US" sz="1600" dirty="0" smtClean="0"/>
              <a:t> lain-lain 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5532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974D-85CB-427B-B88D-B04305A0D7BE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METODE REKAYASA PERANGKAT LUNAK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1"/>
            <a:ext cx="8610600" cy="160019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banyak</a:t>
            </a:r>
            <a:r>
              <a:rPr lang="en-US" dirty="0" smtClean="0"/>
              <a:t> model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 Model-model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model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smtClean="0"/>
              <a:t>System Development Life Cycle (SDLC)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FD75-29E2-44BE-A3DC-E8A58CDAAD95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667000"/>
            <a:ext cx="726732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TAHAPAN REKAYASA PERANGKAT LUNAK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model-model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menggunaka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analysis – design – coding(construction) – testing – maintenance.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komponen-komponennya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smtClean="0"/>
              <a:t>Model </a:t>
            </a:r>
            <a:r>
              <a:rPr lang="en-US" b="1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model yang </a:t>
            </a:r>
            <a:r>
              <a:rPr lang="en-US" dirty="0" err="1" smtClean="0"/>
              <a:t>memfokuskan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 yang </a:t>
            </a:r>
            <a:r>
              <a:rPr lang="en-US" dirty="0" err="1" smtClean="0"/>
              <a:t>mentransformasikan</a:t>
            </a:r>
            <a:r>
              <a:rPr lang="en-US" dirty="0" smtClean="0"/>
              <a:t> data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(Harris, 2003).  Model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data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.  </a:t>
            </a:r>
            <a:r>
              <a:rPr lang="en-US" dirty="0" err="1" smtClean="0"/>
              <a:t>Biasanya</a:t>
            </a:r>
            <a:r>
              <a:rPr lang="en-US" dirty="0" smtClean="0"/>
              <a:t> 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Diagram </a:t>
            </a:r>
            <a:r>
              <a:rPr lang="en-US" dirty="0" err="1" smtClean="0"/>
              <a:t>Arus</a:t>
            </a:r>
            <a:r>
              <a:rPr lang="en-US" dirty="0" smtClean="0"/>
              <a:t> Data (Data Flow Diagram / DFD).  DFD </a:t>
            </a:r>
            <a:r>
              <a:rPr lang="en-US" dirty="0" err="1" smtClean="0"/>
              <a:t>meyajikan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mentransformasi</a:t>
            </a:r>
            <a:r>
              <a:rPr lang="en-US" dirty="0" smtClean="0"/>
              <a:t> data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/>
              <a:t>Disain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lunak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yang </a:t>
            </a:r>
            <a:r>
              <a:rPr lang="en-US" dirty="0" err="1" smtClean="0"/>
              <a:t>difokuskan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detil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computer (Whitten et al, 2004).  </a:t>
            </a:r>
            <a:r>
              <a:rPr lang="en-US" dirty="0" err="1" smtClean="0"/>
              <a:t>Disain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physical design. 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(business rule),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disain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(Whitten et al, 2004).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1A61-4786-43F1-AA01-CFCD92159026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TAHAPAN REKAYASA PERANGKAT LUNAK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buFont typeface="+mj-lt"/>
              <a:buAutoNum type="arabicPeriod" startAt="4"/>
            </a:pPr>
            <a:r>
              <a:rPr lang="en-US" b="1" dirty="0" err="1" smtClean="0"/>
              <a:t>Konstruksi</a:t>
            </a:r>
            <a:r>
              <a:rPr lang="en-US" b="1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menerjemahkan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disain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kode-kode</a:t>
            </a:r>
            <a:r>
              <a:rPr lang="en-US" dirty="0" smtClean="0"/>
              <a:t> program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 marL="514350" lvl="0" indent="-514350" algn="just">
              <a:buFont typeface="+mj-lt"/>
              <a:buAutoNum type="arabicPeriod" startAt="4"/>
            </a:pPr>
            <a:r>
              <a:rPr lang="en-US" b="1" dirty="0" err="1" smtClean="0"/>
              <a:t>Pengujian</a:t>
            </a:r>
            <a:r>
              <a:rPr lang="en-US" b="1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berakhir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dirasa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kriteria-kriteria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</a:p>
          <a:p>
            <a:pPr marL="514350" lvl="0" indent="-514350" algn="just">
              <a:buFont typeface="+mj-lt"/>
              <a:buAutoNum type="arabicPeriod" startAt="4"/>
            </a:pPr>
            <a:r>
              <a:rPr lang="en-US" b="1" dirty="0" err="1" smtClean="0"/>
              <a:t>Perawatan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Konfigurasi</a:t>
            </a:r>
            <a:r>
              <a:rPr lang="en-US" b="1" dirty="0" smtClean="0"/>
              <a:t>.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 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diagram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: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0320-03EB-4F1B-B0EA-D46D89EC93DC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TIPE-TIPE PERAWATAN PERANGKAT LUNAK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52800"/>
            <a:ext cx="8763000" cy="2971800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 corrective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bugs.  </a:t>
            </a:r>
            <a:r>
              <a:rPr lang="en-US" dirty="0" err="1" smtClean="0"/>
              <a:t>Perawatan</a:t>
            </a:r>
            <a:r>
              <a:rPr lang="en-US" dirty="0" smtClean="0"/>
              <a:t> 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program,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 yang </a:t>
            </a:r>
            <a:r>
              <a:rPr lang="en-US" dirty="0" err="1" smtClean="0"/>
              <a:t>dirasa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  </a:t>
            </a:r>
          </a:p>
          <a:p>
            <a:pPr lvl="0" algn="just"/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 routine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preventive maintenance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.  </a:t>
            </a:r>
          </a:p>
          <a:p>
            <a:pPr lvl="0" algn="just"/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 </a:t>
            </a:r>
            <a:r>
              <a:rPr lang="en-US" dirty="0" err="1" smtClean="0"/>
              <a:t>sistem</a:t>
            </a:r>
            <a:r>
              <a:rPr lang="en-US" dirty="0" smtClean="0"/>
              <a:t> upgrade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platform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versi</a:t>
            </a:r>
            <a:r>
              <a:rPr lang="en-US" dirty="0" smtClean="0"/>
              <a:t> lama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versi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diupgrade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66EB-CEF4-4F03-AC34-08330CE62CC8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09599"/>
            <a:ext cx="4160906" cy="274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: </a:t>
            </a:r>
          </a:p>
          <a:p>
            <a:pPr lvl="1"/>
            <a:r>
              <a:rPr lang="en-US" dirty="0" smtClean="0"/>
              <a:t>Software  =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</a:p>
          <a:p>
            <a:pPr lvl="2">
              <a:buNone/>
            </a:pPr>
            <a:r>
              <a:rPr lang="en-US" dirty="0" smtClean="0"/>
              <a:t>Kumpulan program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 marL="1030288" lvl="2" indent="-230188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(program </a:t>
            </a:r>
            <a:r>
              <a:rPr lang="en-US" dirty="0" err="1" smtClean="0"/>
              <a:t>komputer</a:t>
            </a:r>
            <a:r>
              <a:rPr lang="en-US" dirty="0" smtClean="0"/>
              <a:t>) yang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</a:p>
          <a:p>
            <a:pPr marL="1030288" lvl="2" indent="-230188">
              <a:buFont typeface="+mj-lt"/>
              <a:buAutoNum type="arabicPeriod"/>
            </a:pPr>
            <a:r>
              <a:rPr lang="en-US" dirty="0" err="1" smtClean="0"/>
              <a:t>Struktur</a:t>
            </a:r>
            <a:r>
              <a:rPr lang="en-US" dirty="0" smtClean="0"/>
              <a:t> data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program </a:t>
            </a:r>
            <a:r>
              <a:rPr lang="en-US" dirty="0" err="1" smtClean="0"/>
              <a:t>memanipulasi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</a:p>
          <a:p>
            <a:pPr marL="1030288" lvl="2" indent="-230188">
              <a:buFont typeface="+mj-lt"/>
              <a:buAutoNum type="arabicPeriod"/>
            </a:pPr>
            <a:r>
              <a:rPr lang="en-US" dirty="0" err="1" smtClean="0"/>
              <a:t>Dokumen</a:t>
            </a:r>
            <a:r>
              <a:rPr lang="en-US" dirty="0" smtClean="0"/>
              <a:t> 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program (Pressman, 1997). </a:t>
            </a:r>
          </a:p>
          <a:p>
            <a:pPr lvl="1"/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program </a:t>
            </a:r>
            <a:r>
              <a:rPr lang="en-US" dirty="0" err="1" smtClean="0"/>
              <a:t>komputer</a:t>
            </a:r>
            <a:r>
              <a:rPr lang="en-US" dirty="0" smtClean="0"/>
              <a:t>, </a:t>
            </a:r>
            <a:r>
              <a:rPr lang="en-US" dirty="0" err="1" smtClean="0"/>
              <a:t>prosedur</a:t>
            </a:r>
            <a:r>
              <a:rPr lang="en-US" dirty="0" smtClean="0"/>
              <a:t>, </a:t>
            </a:r>
            <a:r>
              <a:rPr lang="en-US" dirty="0" err="1" smtClean="0"/>
              <a:t>aturan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dokumentasi</a:t>
            </a:r>
            <a:r>
              <a:rPr lang="en-US" dirty="0" smtClean="0"/>
              <a:t> yang 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data, yang </a:t>
            </a:r>
            <a:r>
              <a:rPr lang="en-US" dirty="0" err="1" smtClean="0"/>
              <a:t>bertalian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(IEEE, 1993).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69342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D9B6-6C80-4793-B0EA-F7C3F0161AF4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Engineering =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Pemakaian</a:t>
            </a:r>
            <a:r>
              <a:rPr lang="en-US" dirty="0" smtClean="0"/>
              <a:t> ‘science’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‘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’ </a:t>
            </a:r>
          </a:p>
          <a:p>
            <a:r>
              <a:rPr lang="en-US" dirty="0" smtClean="0"/>
              <a:t>Dari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686800" cy="365125"/>
          </a:xfrm>
        </p:spPr>
        <p:txBody>
          <a:bodyPr/>
          <a:lstStyle/>
          <a:p>
            <a:r>
              <a:rPr lang="en-US" b="1" dirty="0" smtClean="0"/>
              <a:t>"</a:t>
            </a:r>
            <a:r>
              <a:rPr lang="en-US" b="1" dirty="0" err="1" smtClean="0"/>
              <a:t>Analisa</a:t>
            </a:r>
            <a:r>
              <a:rPr lang="en-US" b="1" dirty="0" smtClean="0"/>
              <a:t> &amp; </a:t>
            </a:r>
            <a:r>
              <a:rPr lang="en-US" b="1" dirty="0" err="1" smtClean="0"/>
              <a:t>Perancangan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Lunak</a:t>
            </a:r>
            <a:r>
              <a:rPr lang="en-US" b="1" dirty="0" smtClean="0"/>
              <a:t>" </a:t>
            </a:r>
            <a:r>
              <a:rPr lang="en-US" b="1" dirty="0" smtClean="0"/>
              <a:t>STMIK </a:t>
            </a:r>
            <a:r>
              <a:rPr lang="en-US" b="1" dirty="0" err="1" smtClean="0"/>
              <a:t>Muhammadiyah</a:t>
            </a:r>
            <a:r>
              <a:rPr lang="en-US" b="1" dirty="0" smtClean="0"/>
              <a:t> Jakarta</a:t>
            </a: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3366-D9C7-4C1D-81D9-3F6149E36F8B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lojik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,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: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direkayasa</a:t>
            </a:r>
            <a:r>
              <a:rPr lang="en-US" dirty="0" smtClean="0"/>
              <a:t>,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.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unik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seri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).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rusak</a:t>
            </a:r>
            <a:r>
              <a:rPr lang="en-US" dirty="0" smtClean="0"/>
              <a:t>/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diperbaharui</a:t>
            </a:r>
            <a:r>
              <a:rPr lang="en-US" dirty="0" smtClean="0"/>
              <a:t>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(invisible).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,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err="1" smtClean="0"/>
              <a:t>Fleksibel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dimodifikasi</a:t>
            </a:r>
            <a:r>
              <a:rPr lang="en-US" dirty="0" smtClean="0"/>
              <a:t>. </a:t>
            </a:r>
          </a:p>
          <a:p>
            <a:pPr marL="288925" indent="-288925">
              <a:buFont typeface="+mj-lt"/>
              <a:buAutoNum type="arabicPeriod"/>
            </a:pPr>
            <a:r>
              <a:rPr lang="en-US" dirty="0" err="1" smtClean="0"/>
              <a:t>Dihubungkan</a:t>
            </a:r>
            <a:r>
              <a:rPr lang="en-US" dirty="0" smtClean="0"/>
              <a:t> (linked)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67818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A322-F76B-4B32-A63F-97DD89A8E44D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RPL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 </a:t>
            </a:r>
            <a:r>
              <a:rPr lang="en-US" dirty="0" err="1" smtClean="0"/>
              <a:t>berkualitas</a:t>
            </a:r>
            <a:r>
              <a:rPr lang="en-US" dirty="0" smtClean="0"/>
              <a:t>.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, </a:t>
            </a:r>
            <a:r>
              <a:rPr lang="en-US" dirty="0" err="1" smtClean="0"/>
              <a:t>sisi</a:t>
            </a:r>
            <a:r>
              <a:rPr lang="en-US" dirty="0" smtClean="0"/>
              <a:t> sponsor (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),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(</a:t>
            </a:r>
            <a:r>
              <a:rPr lang="en-US" dirty="0" err="1" smtClean="0"/>
              <a:t>siapapun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), </a:t>
            </a:r>
            <a:r>
              <a:rPr lang="en-US" dirty="0" err="1" smtClean="0"/>
              <a:t>sisi</a:t>
            </a:r>
            <a:r>
              <a:rPr lang="en-US" dirty="0" smtClean="0"/>
              <a:t>  maintainer / modifier  (yang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memodifikasi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 </a:t>
            </a:r>
            <a:r>
              <a:rPr lang="en-US" dirty="0" err="1" smtClean="0"/>
              <a:t>tersebut</a:t>
            </a:r>
            <a:r>
              <a:rPr lang="en-US" dirty="0" smtClean="0"/>
              <a:t>).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 </a:t>
            </a:r>
            <a:r>
              <a:rPr lang="en-US" dirty="0" err="1" smtClean="0"/>
              <a:t>efisien</a:t>
            </a:r>
            <a:r>
              <a:rPr lang="en-US" dirty="0" smtClean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waktunya</a:t>
            </a:r>
            <a:r>
              <a:rPr lang="en-US" dirty="0" smtClean="0"/>
              <a:t>. </a:t>
            </a:r>
          </a:p>
          <a:p>
            <a:pPr marL="514350" indent="-514350" algn="just">
              <a:buFont typeface="+mj-lt"/>
              <a:buAutoNum type="alphaL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4770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0FAD-A5FF-4524-93B7-0F269EA73412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RPL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358600"/>
            <a:ext cx="6781799" cy="506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D40D-88F2-4B1F-B09F-E17135FA3AF9}" type="datetime1">
              <a:rPr lang="en-US" smtClean="0"/>
              <a:t>9/21/2017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029200" cy="365125"/>
          </a:xfrm>
        </p:spPr>
        <p:txBody>
          <a:bodyPr/>
          <a:lstStyle/>
          <a:p>
            <a:r>
              <a:rPr lang="en-US" dirty="0" smtClean="0"/>
              <a:t>"</a:t>
            </a:r>
            <a:r>
              <a:rPr lang="en-US" dirty="0" err="1" smtClean="0"/>
              <a:t>Analisa</a:t>
            </a:r>
            <a:r>
              <a:rPr lang="en-US" dirty="0" smtClean="0"/>
              <a:t> &amp;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" STMIK </a:t>
            </a:r>
            <a:r>
              <a:rPr lang="en-US" dirty="0" err="1" smtClean="0"/>
              <a:t>Muhammadiyah</a:t>
            </a:r>
            <a:r>
              <a:rPr lang="en-US" dirty="0" smtClean="0"/>
              <a:t> Jakarta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RPL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E8A3-06B5-454D-A348-A9BB89E522EE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823" y="1371600"/>
            <a:ext cx="3056777" cy="250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429000" y="1143000"/>
            <a:ext cx="5410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Dari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output yang </a:t>
            </a:r>
            <a:r>
              <a:rPr lang="en-US" dirty="0" err="1" smtClean="0"/>
              <a:t>kinerjanya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leboih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RPL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pereangkat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kinerjanya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andal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platform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perawatannya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RUANG LINGKUP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CC06-D041-457F-B2D1-64C567D1C924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56350"/>
            <a:ext cx="6553200" cy="365125"/>
          </a:xfrm>
        </p:spPr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57798"/>
            <a:ext cx="7391400" cy="5133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BD2C-FD97-4704-8A0B-FED453E4FF59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151D-7625-476B-B02D-ED55BF254F4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228600"/>
            <a:ext cx="8763000" cy="624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Requirements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berhubungan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spesifikasi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kebutuhan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persyaratan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desain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mencakup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penampilan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arsitektur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komponen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muka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construction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berhubungan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detail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pengembangan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termasuk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algoritma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pengkodean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pengujian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pencarian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kesalahan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testing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meliputi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pengujian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keseluruhan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perilaku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maintenance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mencakup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upaya-upaya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perawatan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ketika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telah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dioperasikan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configuration management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berhubungan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usaha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konfigurasi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memenuhi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kebutuhan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tertentu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engineering management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berkaitan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pengelolaan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pengukuran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RPL,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termasuk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perencanaan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proyek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engineering tools and methods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mencakup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kajian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teoritis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bantu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RPL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engineering process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berhubungan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implementasi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pengukuran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pengelolaan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perbaikan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RPL</a:t>
            </a:r>
          </a:p>
          <a:p>
            <a:pPr marL="177800" marR="0" lvl="0" indent="-1778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quality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menitik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beratkan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kualitas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hidup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perangkat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lunak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"Analisa &amp; Perancangan Perangkat Lunak" STMIK Muhammadiyah Jakarta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1561</Words>
  <Application>Microsoft Office PowerPoint</Application>
  <PresentationFormat>On-screen Show (4:3)</PresentationFormat>
  <Paragraphs>151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ANALISA &amp; PERANCANGAN PERANGKAT LUNAK</vt:lpstr>
      <vt:lpstr>Definisi Perangkat Lunak</vt:lpstr>
      <vt:lpstr>Definisi Rekayasa </vt:lpstr>
      <vt:lpstr>Karakteristik Perangkat Lunak</vt:lpstr>
      <vt:lpstr>Tujuan dari RPL adalah </vt:lpstr>
      <vt:lpstr>Tujuan dari RPL</vt:lpstr>
      <vt:lpstr>Tujuan RPL</vt:lpstr>
      <vt:lpstr>RUANG LINGKUP</vt:lpstr>
      <vt:lpstr>PowerPoint Presentation</vt:lpstr>
      <vt:lpstr>Definisi RPL – Software Engineering</vt:lpstr>
      <vt:lpstr>Perbedaan RPL</vt:lpstr>
      <vt:lpstr>KETERKAITAN RPL DENGAN BIDANG ILMU LAIN</vt:lpstr>
      <vt:lpstr>Jenis-jenis Perangkat Lunak</vt:lpstr>
      <vt:lpstr>Jenis-jenis Perangkat Lunak</vt:lpstr>
      <vt:lpstr> METODE REKAYASA PERANGKAT LUNAK </vt:lpstr>
      <vt:lpstr> TAHAPAN REKAYASA PERANGKAT LUNAK </vt:lpstr>
      <vt:lpstr> TAHAPAN REKAYASA PERANGKAT LUNAK </vt:lpstr>
      <vt:lpstr>TIPE-TIPE PERAWATAN PERANGKAT LUNAK</vt:lpstr>
    </vt:vector>
  </TitlesOfParts>
  <Company>eXPerience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eXPerience</dc:creator>
  <cp:lastModifiedBy>MAS</cp:lastModifiedBy>
  <cp:revision>31</cp:revision>
  <dcterms:created xsi:type="dcterms:W3CDTF">2012-02-20T09:35:10Z</dcterms:created>
  <dcterms:modified xsi:type="dcterms:W3CDTF">2017-09-20T18:12:10Z</dcterms:modified>
</cp:coreProperties>
</file>